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7" r:id="rId2"/>
    <p:sldId id="333" r:id="rId3"/>
    <p:sldId id="288" r:id="rId4"/>
    <p:sldId id="289" r:id="rId5"/>
    <p:sldId id="334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330" r:id="rId14"/>
    <p:sldId id="297" r:id="rId15"/>
    <p:sldId id="298" r:id="rId16"/>
    <p:sldId id="299" r:id="rId17"/>
    <p:sldId id="300" r:id="rId18"/>
    <p:sldId id="301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2883" autoAdjust="0"/>
  </p:normalViewPr>
  <p:slideViewPr>
    <p:cSldViewPr>
      <p:cViewPr>
        <p:scale>
          <a:sx n="63" d="100"/>
          <a:sy n="63" d="100"/>
        </p:scale>
        <p:origin x="-159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1DB234-F73E-40F9-831A-40CEFDC1C679}" type="datetimeFigureOut">
              <a:rPr lang="pt-BR" smtClean="0"/>
              <a:pPr/>
              <a:t>10/09/2017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DB234-F73E-40F9-831A-40CEFDC1C679}" type="datetimeFigureOut">
              <a:rPr lang="pt-BR" smtClean="0"/>
              <a:pPr/>
              <a:t>10/09/2017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DB234-F73E-40F9-831A-40CEFDC1C679}" type="datetimeFigureOut">
              <a:rPr lang="pt-BR" smtClean="0"/>
              <a:pPr/>
              <a:t>10/09/2017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DB234-F73E-40F9-831A-40CEFDC1C679}" type="datetimeFigureOut">
              <a:rPr lang="pt-BR" smtClean="0"/>
              <a:pPr/>
              <a:t>10/09/2017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DB234-F73E-40F9-831A-40CEFDC1C679}" type="datetimeFigureOut">
              <a:rPr lang="pt-BR" smtClean="0"/>
              <a:pPr/>
              <a:t>10/09/2017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DB234-F73E-40F9-831A-40CEFDC1C679}" type="datetimeFigureOut">
              <a:rPr lang="pt-BR" smtClean="0"/>
              <a:pPr/>
              <a:t>10/09/2017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DB234-F73E-40F9-831A-40CEFDC1C679}" type="datetimeFigureOut">
              <a:rPr lang="pt-BR" smtClean="0"/>
              <a:pPr/>
              <a:t>10/09/2017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DB234-F73E-40F9-831A-40CEFDC1C679}" type="datetimeFigureOut">
              <a:rPr lang="pt-BR" smtClean="0"/>
              <a:pPr/>
              <a:t>10/09/2017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DB234-F73E-40F9-831A-40CEFDC1C679}" type="datetimeFigureOut">
              <a:rPr lang="pt-BR" smtClean="0"/>
              <a:pPr/>
              <a:t>10/09/2017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1DB234-F73E-40F9-831A-40CEFDC1C679}" type="datetimeFigureOut">
              <a:rPr lang="pt-BR" smtClean="0"/>
              <a:pPr/>
              <a:t>10/09/2017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1DB234-F73E-40F9-831A-40CEFDC1C679}" type="datetimeFigureOut">
              <a:rPr lang="pt-BR" smtClean="0"/>
              <a:pPr/>
              <a:t>10/09/2017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1DB234-F73E-40F9-831A-40CEFDC1C679}" type="datetimeFigureOut">
              <a:rPr lang="pt-BR" smtClean="0"/>
              <a:pPr/>
              <a:t>10/09/2017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935D8B-1D99-438B-AE1F-69FDD423A4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Autofit/>
          </a:bodyPr>
          <a:lstStyle/>
          <a:p>
            <a:pPr marL="0" algn="ctr">
              <a:buNone/>
            </a:pPr>
            <a:r>
              <a:rPr lang="pt-BR" sz="5400" dirty="0" smtClean="0">
                <a:solidFill>
                  <a:srgbClr val="FF0000"/>
                </a:solidFill>
                <a:latin typeface="Calibri" pitchFamily="34" charset="0"/>
              </a:rPr>
              <a:t>DIRETÓRIO DE COMUNICAÇÃO </a:t>
            </a:r>
          </a:p>
          <a:p>
            <a:pPr marL="0" algn="ctr">
              <a:buNone/>
            </a:pPr>
            <a:r>
              <a:rPr lang="pt-BR" sz="5400" dirty="0" smtClean="0">
                <a:solidFill>
                  <a:srgbClr val="FF0000"/>
                </a:solidFill>
                <a:latin typeface="Calibri" pitchFamily="34" charset="0"/>
              </a:rPr>
              <a:t>DA IGREJA DO BRASIL </a:t>
            </a:r>
            <a:endParaRPr lang="pt-BR" sz="20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algn="ctr">
              <a:buNone/>
            </a:pPr>
            <a:endParaRPr lang="pt-BR" sz="20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algn="ctr">
              <a:buNone/>
            </a:pPr>
            <a:r>
              <a:rPr lang="pt-BR" sz="3200" dirty="0" smtClean="0">
                <a:solidFill>
                  <a:srgbClr val="FF0000"/>
                </a:solidFill>
                <a:latin typeface="Calibri" pitchFamily="34" charset="0"/>
              </a:rPr>
              <a:t>CNBB, 2014</a:t>
            </a:r>
          </a:p>
          <a:p>
            <a:pPr marL="0" algn="ctr">
              <a:buNone/>
            </a:pPr>
            <a:r>
              <a:rPr lang="pt-BR" sz="3200" dirty="0" smtClean="0">
                <a:solidFill>
                  <a:srgbClr val="FF0000"/>
                </a:solidFill>
                <a:latin typeface="Calibri" pitchFamily="34" charset="0"/>
              </a:rPr>
              <a:t>Material do Padre </a:t>
            </a:r>
            <a:r>
              <a:rPr lang="pt-BR" sz="3200" smtClean="0">
                <a:solidFill>
                  <a:srgbClr val="FF0000"/>
                </a:solidFill>
                <a:latin typeface="Calibri" pitchFamily="34" charset="0"/>
              </a:rPr>
              <a:t>Manoel Quinta</a:t>
            </a:r>
            <a:endParaRPr lang="pt-BR" sz="32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pt-BR" sz="2000" b="1" dirty="0" smtClean="0">
                <a:latin typeface="Calibri" panose="020F0502020204030204" pitchFamily="34" charset="0"/>
              </a:rPr>
              <a:t>A revolução das comunicações </a:t>
            </a:r>
            <a:r>
              <a:rPr lang="pt-BR" sz="2000" dirty="0" smtClean="0">
                <a:latin typeface="Calibri" panose="020F0502020204030204" pitchFamily="34" charset="0"/>
              </a:rPr>
              <a:t>afeta, de igual modo, a percepção que se pode ter </a:t>
            </a:r>
            <a:r>
              <a:rPr lang="pt-BR" sz="2000" b="1" dirty="0" smtClean="0">
                <a:latin typeface="Calibri" panose="020F0502020204030204" pitchFamily="34" charset="0"/>
              </a:rPr>
              <a:t>da Igreja </a:t>
            </a:r>
            <a:r>
              <a:rPr lang="pt-BR" sz="2000" dirty="0" smtClean="0">
                <a:latin typeface="Calibri" panose="020F0502020204030204" pitchFamily="34" charset="0"/>
              </a:rPr>
              <a:t>e contribui para a modelação das próprias estruturas e funcionamento. Tudo isso tem </a:t>
            </a:r>
            <a:r>
              <a:rPr lang="pt-BR" sz="2000" b="1" dirty="0" smtClean="0">
                <a:latin typeface="Calibri" panose="020F0502020204030204" pitchFamily="34" charset="0"/>
              </a:rPr>
              <a:t>consequências pastorais</a:t>
            </a:r>
            <a:r>
              <a:rPr lang="pt-BR" sz="2000" dirty="0" smtClean="0">
                <a:latin typeface="Calibri" panose="020F0502020204030204" pitchFamily="34" charset="0"/>
              </a:rPr>
              <a:t> importantes. Esse fenômeno “impulsiona a Igreja a fazer uma espécie de </a:t>
            </a:r>
            <a:r>
              <a:rPr lang="pt-BR" sz="2000" b="1" dirty="0" smtClean="0">
                <a:latin typeface="Calibri" panose="020F0502020204030204" pitchFamily="34" charset="0"/>
              </a:rPr>
              <a:t>revisão pastoral e cultural</a:t>
            </a:r>
            <a:r>
              <a:rPr lang="pt-BR" sz="2000" dirty="0" smtClean="0">
                <a:latin typeface="Calibri" panose="020F0502020204030204" pitchFamily="34" charset="0"/>
              </a:rPr>
              <a:t>, a fim de ser capaz de enfrentar de maneira  apropriada a passagem de época que estamos vivendo” (João Paulo II, Rápido desenvolvimento, n.8). (cf. DCIB, 17)</a:t>
            </a:r>
          </a:p>
          <a:p>
            <a:pPr marL="0" algn="just">
              <a:buNone/>
            </a:pPr>
            <a:endParaRPr lang="pt-BR" sz="2000" dirty="0">
              <a:latin typeface="Calibri" panose="020F0502020204030204" pitchFamily="34" charset="0"/>
            </a:endParaRPr>
          </a:p>
          <a:p>
            <a:pPr marL="0" algn="just">
              <a:buNone/>
            </a:pPr>
            <a:r>
              <a:rPr lang="pt-BR" sz="2000" b="1" dirty="0" smtClean="0">
                <a:latin typeface="Calibri" panose="020F0502020204030204" pitchFamily="34" charset="0"/>
              </a:rPr>
              <a:t>A comunicação  no âmbito da vida eclesial </a:t>
            </a:r>
          </a:p>
          <a:p>
            <a:pPr marL="0" algn="just">
              <a:buNone/>
            </a:pPr>
            <a:endParaRPr lang="pt-BR" sz="2000" b="1" dirty="0">
              <a:latin typeface="Calibri" panose="020F0502020204030204" pitchFamily="34" charset="0"/>
            </a:endParaRPr>
          </a:p>
          <a:p>
            <a:pPr marL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A Igreja “se sentiria culpada perante o seu Senhor se não adotasse </a:t>
            </a:r>
            <a:r>
              <a:rPr lang="pt-BR" sz="2000" dirty="0">
                <a:latin typeface="Calibri" panose="020F0502020204030204" pitchFamily="34" charset="0"/>
              </a:rPr>
              <a:t>esses meios </a:t>
            </a:r>
            <a:r>
              <a:rPr lang="pt-BR" sz="2000" dirty="0" smtClean="0">
                <a:latin typeface="Calibri" panose="020F0502020204030204" pitchFamily="34" charset="0"/>
              </a:rPr>
              <a:t>poderosos que a inteligência humana torna cada dia mais aperfeiçoados”. (Paulo VI, Evangelii nuntiandi, n. 45) O </a:t>
            </a:r>
            <a:r>
              <a:rPr lang="pt-BR" sz="2000" b="1" dirty="0" smtClean="0">
                <a:latin typeface="Calibri" panose="020F0502020204030204" pitchFamily="34" charset="0"/>
              </a:rPr>
              <a:t>comunicador cristão </a:t>
            </a:r>
            <a:r>
              <a:rPr lang="pt-BR" sz="2000" dirty="0" smtClean="0">
                <a:latin typeface="Calibri" panose="020F0502020204030204" pitchFamily="34" charset="0"/>
              </a:rPr>
              <a:t>não deve abdicar da atual </a:t>
            </a:r>
            <a:r>
              <a:rPr lang="pt-BR" sz="2000" b="1" dirty="0" smtClean="0">
                <a:latin typeface="Calibri" panose="020F0502020204030204" pitchFamily="34" charset="0"/>
              </a:rPr>
              <a:t>cultura midiática</a:t>
            </a:r>
            <a:r>
              <a:rPr lang="pt-BR" sz="2000" dirty="0" smtClean="0">
                <a:latin typeface="Calibri" panose="020F0502020204030204" pitchFamily="34" charset="0"/>
              </a:rPr>
              <a:t>, pois é nela que pode instaurar a comunicação plena consigo mesmo, com o outro, com  a comunidade e com Deus. (cf. DCIB, 18) 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Diretório </a:t>
            </a:r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de Comunicação da Igreja no </a:t>
            </a:r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Brasil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13995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Para anunciar o Reino proposto por Jesus, “não basta utilizar a mídia para difundir a mensagem cristã e o magistério da Igreja, é preciso </a:t>
            </a:r>
            <a:r>
              <a:rPr lang="pt-BR" sz="2000" b="1" dirty="0" smtClean="0">
                <a:latin typeface="Calibri" panose="020F0502020204030204" pitchFamily="34" charset="0"/>
              </a:rPr>
              <a:t>integra</a:t>
            </a:r>
            <a:r>
              <a:rPr lang="pt-BR" sz="2000" dirty="0" smtClean="0">
                <a:latin typeface="Calibri" panose="020F0502020204030204" pitchFamily="34" charset="0"/>
              </a:rPr>
              <a:t>r a própria mensagem nessa </a:t>
            </a:r>
            <a:r>
              <a:rPr lang="pt-BR" sz="2000" b="1" dirty="0" smtClean="0">
                <a:latin typeface="Calibri" panose="020F0502020204030204" pitchFamily="34" charset="0"/>
              </a:rPr>
              <a:t>nova cultura</a:t>
            </a:r>
            <a:r>
              <a:rPr lang="pt-BR" sz="2000" dirty="0" smtClean="0">
                <a:latin typeface="Calibri" panose="020F0502020204030204" pitchFamily="34" charset="0"/>
              </a:rPr>
              <a:t> criada a partir da comunicação moderna”. (João Paulo II in Redemptoris missio, n. 37). É responsabilidade de todos e de cada um prover o desenvolvimento positivo da comunicação a serviço do bem comum. (cf. DCIB, 19)</a:t>
            </a:r>
          </a:p>
          <a:p>
            <a:pPr marL="0" algn="just">
              <a:buNone/>
            </a:pPr>
            <a:r>
              <a:rPr lang="pt-BR" sz="2000" i="1" dirty="0" smtClean="0">
                <a:latin typeface="Calibri" panose="020F0502020204030204" pitchFamily="34" charset="0"/>
              </a:rPr>
              <a:t>Uma comunicação que gere comunhão</a:t>
            </a:r>
          </a:p>
          <a:p>
            <a:pPr marL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Para entender a </a:t>
            </a:r>
            <a:r>
              <a:rPr lang="pt-BR" sz="2000" b="1" dirty="0" smtClean="0">
                <a:latin typeface="Calibri" panose="020F0502020204030204" pitchFamily="34" charset="0"/>
              </a:rPr>
              <a:t>relação</a:t>
            </a:r>
            <a:r>
              <a:rPr lang="pt-BR" sz="2000" dirty="0" smtClean="0">
                <a:latin typeface="Calibri" panose="020F0502020204030204" pitchFamily="34" charset="0"/>
              </a:rPr>
              <a:t> entre comunicação e vida eclesial, é preciso lembrar o direito fundamental dos cristãos ao </a:t>
            </a:r>
            <a:r>
              <a:rPr lang="pt-BR" sz="2000" b="1" dirty="0" smtClean="0">
                <a:latin typeface="Calibri" panose="020F0502020204030204" pitchFamily="34" charset="0"/>
              </a:rPr>
              <a:t>diálogo</a:t>
            </a:r>
            <a:r>
              <a:rPr lang="pt-BR" sz="2000" dirty="0" smtClean="0">
                <a:latin typeface="Calibri" panose="020F0502020204030204" pitchFamily="34" charset="0"/>
              </a:rPr>
              <a:t> e à </a:t>
            </a:r>
            <a:r>
              <a:rPr lang="pt-BR" sz="2000" b="1" dirty="0" smtClean="0">
                <a:latin typeface="Calibri" panose="020F0502020204030204" pitchFamily="34" charset="0"/>
              </a:rPr>
              <a:t>informação</a:t>
            </a:r>
            <a:r>
              <a:rPr lang="pt-BR" sz="2000" dirty="0" smtClean="0">
                <a:latin typeface="Calibri" panose="020F0502020204030204" pitchFamily="34" charset="0"/>
              </a:rPr>
              <a:t> no seio da Igreja. [...] A </a:t>
            </a:r>
            <a:r>
              <a:rPr lang="pt-BR" sz="2000" b="1" dirty="0" smtClean="0">
                <a:latin typeface="Calibri" panose="020F0502020204030204" pitchFamily="34" charset="0"/>
              </a:rPr>
              <a:t>imagem pública </a:t>
            </a:r>
            <a:r>
              <a:rPr lang="pt-BR" sz="2000" dirty="0" smtClean="0">
                <a:latin typeface="Calibri" panose="020F0502020204030204" pitchFamily="34" charset="0"/>
              </a:rPr>
              <a:t>da Igreja deve ser fruto de uma </a:t>
            </a:r>
            <a:r>
              <a:rPr lang="pt-BR" sz="2000" b="1" dirty="0" smtClean="0">
                <a:latin typeface="Calibri" panose="020F0502020204030204" pitchFamily="34" charset="0"/>
              </a:rPr>
              <a:t>prática</a:t>
            </a:r>
            <a:r>
              <a:rPr lang="pt-BR" sz="2000" dirty="0" smtClean="0">
                <a:latin typeface="Calibri" panose="020F0502020204030204" pitchFamily="34" charset="0"/>
              </a:rPr>
              <a:t> </a:t>
            </a:r>
            <a:r>
              <a:rPr lang="pt-BR" sz="2000" b="1" dirty="0" smtClean="0">
                <a:latin typeface="Calibri" panose="020F0502020204030204" pitchFamily="34" charset="0"/>
              </a:rPr>
              <a:t>comunitária</a:t>
            </a:r>
            <a:r>
              <a:rPr lang="pt-BR" sz="2000" dirty="0" smtClean="0">
                <a:latin typeface="Calibri" panose="020F0502020204030204" pitchFamily="34" charset="0"/>
              </a:rPr>
              <a:t> e </a:t>
            </a:r>
            <a:r>
              <a:rPr lang="pt-BR" sz="2000" b="1" dirty="0" smtClean="0">
                <a:latin typeface="Calibri" panose="020F0502020204030204" pitchFamily="34" charset="0"/>
              </a:rPr>
              <a:t>comunicativa</a:t>
            </a:r>
            <a:r>
              <a:rPr lang="pt-BR" sz="2000" dirty="0" smtClean="0">
                <a:latin typeface="Calibri" panose="020F0502020204030204" pitchFamily="34" charset="0"/>
              </a:rPr>
              <a:t>, que saiba respeitar os mais altos modelos de veracidade, afabilidade, sensibilidade aos direitos humanos. (cf. DCIB, 20)   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Diretório de Comunicação da Igreja no Brasil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O </a:t>
            </a:r>
            <a:r>
              <a:rPr lang="pt-BR" sz="2000" b="1" dirty="0" smtClean="0">
                <a:latin typeface="Calibri" panose="020F0502020204030204" pitchFamily="34" charset="0"/>
              </a:rPr>
              <a:t>comunicador católico </a:t>
            </a:r>
            <a:r>
              <a:rPr lang="pt-BR" sz="2000" dirty="0" smtClean="0">
                <a:latin typeface="Calibri" panose="020F0502020204030204" pitchFamily="34" charset="0"/>
              </a:rPr>
              <a:t>de hoje é, em primeiro lugar, chamado a viver em profunda harmonia  e sintonia com a </a:t>
            </a:r>
            <a:r>
              <a:rPr lang="pt-BR" sz="2000" b="1" dirty="0" smtClean="0">
                <a:latin typeface="Calibri" panose="020F0502020204030204" pitchFamily="34" charset="0"/>
              </a:rPr>
              <a:t>espiritualidade</a:t>
            </a:r>
            <a:r>
              <a:rPr lang="pt-BR" sz="2000" dirty="0" smtClean="0">
                <a:latin typeface="Calibri" panose="020F0502020204030204" pitchFamily="34" charset="0"/>
              </a:rPr>
              <a:t>. Esta se traduz na </a:t>
            </a:r>
            <a:r>
              <a:rPr lang="pt-BR" sz="2000" b="1" dirty="0" smtClean="0">
                <a:latin typeface="Calibri" panose="020F0502020204030204" pitchFamily="34" charset="0"/>
              </a:rPr>
              <a:t>coerência</a:t>
            </a:r>
            <a:r>
              <a:rPr lang="pt-BR" sz="2000" dirty="0" smtClean="0">
                <a:latin typeface="Calibri" panose="020F0502020204030204" pitchFamily="34" charset="0"/>
              </a:rPr>
              <a:t> entre o anúncio da verdade e da Palavra e a vida pessoal.</a:t>
            </a:r>
          </a:p>
          <a:p>
            <a:pPr marL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O comunicador católico adota um </a:t>
            </a:r>
            <a:r>
              <a:rPr lang="pt-BR" sz="2000" b="1" dirty="0" smtClean="0">
                <a:latin typeface="Calibri" panose="020F0502020204030204" pitchFamily="34" charset="0"/>
              </a:rPr>
              <a:t>estilo</a:t>
            </a:r>
            <a:r>
              <a:rPr lang="pt-BR" sz="2000" dirty="0" smtClean="0">
                <a:latin typeface="Calibri" panose="020F0502020204030204" pitchFamily="34" charset="0"/>
              </a:rPr>
              <a:t> pessoal e institucional no exercício de seu ministério. Por isso ao comunicar não só transmite a sua vida, mas também </a:t>
            </a:r>
            <a:r>
              <a:rPr lang="pt-BR" sz="2000" b="1" dirty="0" smtClean="0">
                <a:latin typeface="Calibri" panose="020F0502020204030204" pitchFamily="34" charset="0"/>
              </a:rPr>
              <a:t>testemunha</a:t>
            </a:r>
            <a:r>
              <a:rPr lang="pt-BR" sz="2000" dirty="0" smtClean="0">
                <a:latin typeface="Calibri" panose="020F0502020204030204" pitchFamily="34" charset="0"/>
              </a:rPr>
              <a:t> o que a Igreja precisa oferecer, dentro do contexto mundial e local. (cf. DCIB, 21)</a:t>
            </a:r>
          </a:p>
          <a:p>
            <a:pPr marL="0" algn="just">
              <a:buNone/>
            </a:pPr>
            <a:r>
              <a:rPr lang="pt-BR" sz="2000" b="1" dirty="0" smtClean="0">
                <a:latin typeface="Calibri" panose="020F0502020204030204" pitchFamily="34" charset="0"/>
              </a:rPr>
              <a:t>A centralidade da pessoa </a:t>
            </a:r>
            <a:r>
              <a:rPr lang="pt-BR" sz="2000" dirty="0" smtClean="0">
                <a:latin typeface="Calibri" panose="020F0502020204030204" pitchFamily="34" charset="0"/>
              </a:rPr>
              <a:t>faz com que todos na comunicação eclesial exerçam o </a:t>
            </a:r>
            <a:r>
              <a:rPr lang="pt-BR" sz="2000" b="1" dirty="0" smtClean="0">
                <a:latin typeface="Calibri" panose="020F0502020204030204" pitchFamily="34" charset="0"/>
              </a:rPr>
              <a:t>direito</a:t>
            </a:r>
            <a:r>
              <a:rPr lang="pt-BR" sz="2000" dirty="0" smtClean="0">
                <a:latin typeface="Calibri" panose="020F0502020204030204" pitchFamily="34" charset="0"/>
              </a:rPr>
              <a:t> originário </a:t>
            </a:r>
            <a:r>
              <a:rPr lang="pt-BR" sz="2000" b="1" dirty="0" smtClean="0">
                <a:latin typeface="Calibri" panose="020F0502020204030204" pitchFamily="34" charset="0"/>
              </a:rPr>
              <a:t>de expressar </a:t>
            </a:r>
            <a:r>
              <a:rPr lang="pt-BR" sz="2000" dirty="0" smtClean="0">
                <a:latin typeface="Calibri" panose="020F0502020204030204" pitchFamily="34" charset="0"/>
              </a:rPr>
              <a:t>livremente as </a:t>
            </a:r>
            <a:r>
              <a:rPr lang="pt-BR" sz="2000" b="1" dirty="0" smtClean="0">
                <a:latin typeface="Calibri" panose="020F0502020204030204" pitchFamily="34" charset="0"/>
              </a:rPr>
              <a:t>próprias ideias</a:t>
            </a:r>
            <a:r>
              <a:rPr lang="pt-BR" sz="2000" dirty="0" smtClean="0">
                <a:latin typeface="Calibri" panose="020F0502020204030204" pitchFamily="34" charset="0"/>
              </a:rPr>
              <a:t>, com atitudes construtivas, com franqueza, mas também com </a:t>
            </a:r>
            <a:r>
              <a:rPr lang="pt-BR" sz="2000" b="1" dirty="0" smtClean="0">
                <a:latin typeface="Calibri" panose="020F0502020204030204" pitchFamily="34" charset="0"/>
              </a:rPr>
              <a:t>precaução</a:t>
            </a:r>
            <a:r>
              <a:rPr lang="pt-BR" sz="2000" dirty="0" smtClean="0">
                <a:latin typeface="Calibri" panose="020F0502020204030204" pitchFamily="34" charset="0"/>
              </a:rPr>
              <a:t> de evitar comportamentos e intervenções  públicas que  prejudiquem a verdade, a comunhão e a unidade do corpo eclesial. (cf. DCIB, 22)</a:t>
            </a:r>
            <a:endParaRPr lang="pt-BR" sz="2000" dirty="0">
              <a:latin typeface="Calibri" panose="020F0502020204030204" pitchFamily="34" charset="0"/>
            </a:endParaRPr>
          </a:p>
          <a:p>
            <a:pPr marL="0" algn="just">
              <a:buNone/>
            </a:pPr>
            <a:endParaRPr lang="pt-BR" sz="2000" b="1" dirty="0" smtClean="0">
              <a:latin typeface="Calibri" panose="020F0502020204030204" pitchFamily="34" charset="0"/>
            </a:endParaRPr>
          </a:p>
          <a:p>
            <a:pPr marL="0" algn="just">
              <a:buNone/>
            </a:pPr>
            <a:r>
              <a:rPr lang="pt-BR" sz="2000" b="1" dirty="0" smtClean="0">
                <a:latin typeface="Calibri" panose="020F0502020204030204" pitchFamily="34" charset="0"/>
              </a:rPr>
              <a:t> </a:t>
            </a:r>
          </a:p>
          <a:p>
            <a:pPr marL="0" algn="just">
              <a:buNone/>
            </a:pPr>
            <a:endParaRPr lang="pt-BR" sz="2000" dirty="0" smtClean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Diretório de Comunicação da Igreja no Brasil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000" b="1" dirty="0" smtClean="0">
                <a:latin typeface="Calibri" panose="020F0502020204030204" pitchFamily="34" charset="0"/>
              </a:rPr>
              <a:t>Os desafios da comunicação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As </a:t>
            </a:r>
            <a:r>
              <a:rPr lang="pt-BR" sz="2000" b="1" dirty="0" smtClean="0">
                <a:latin typeface="Calibri" panose="020F0502020204030204" pitchFamily="34" charset="0"/>
              </a:rPr>
              <a:t>mídias</a:t>
            </a:r>
            <a:r>
              <a:rPr lang="pt-BR" sz="2000" dirty="0" smtClean="0">
                <a:latin typeface="Calibri" panose="020F0502020204030204" pitchFamily="34" charset="0"/>
              </a:rPr>
              <a:t> tornaram-se recursos disponíveis para o </a:t>
            </a:r>
            <a:r>
              <a:rPr lang="pt-BR" sz="2000" b="1" dirty="0" smtClean="0">
                <a:latin typeface="Calibri" panose="020F0502020204030204" pitchFamily="34" charset="0"/>
              </a:rPr>
              <a:t>crescimento pessoal e socia</a:t>
            </a:r>
            <a:r>
              <a:rPr lang="pt-BR" sz="2000" dirty="0" smtClean="0">
                <a:latin typeface="Calibri" panose="020F0502020204030204" pitchFamily="34" charset="0"/>
              </a:rPr>
              <a:t>l. [...] Elas se apresentam como elemento decisivo na definição dos processos de </a:t>
            </a:r>
            <a:r>
              <a:rPr lang="pt-BR" sz="2000" b="1" dirty="0" smtClean="0">
                <a:latin typeface="Calibri" panose="020F0502020204030204" pitchFamily="34" charset="0"/>
              </a:rPr>
              <a:t>cidadania</a:t>
            </a:r>
            <a:r>
              <a:rPr lang="pt-BR" sz="2000" dirty="0" smtClean="0">
                <a:latin typeface="Calibri" panose="020F0502020204030204" pitchFamily="34" charset="0"/>
              </a:rPr>
              <a:t> e no </a:t>
            </a:r>
            <a:r>
              <a:rPr lang="pt-BR" sz="2000" b="1" dirty="0" smtClean="0">
                <a:latin typeface="Calibri" panose="020F0502020204030204" pitchFamily="34" charset="0"/>
              </a:rPr>
              <a:t>redesenho</a:t>
            </a:r>
            <a:r>
              <a:rPr lang="pt-BR" sz="2000" dirty="0" smtClean="0">
                <a:latin typeface="Calibri" panose="020F0502020204030204" pitchFamily="34" charset="0"/>
              </a:rPr>
              <a:t> das formas de </a:t>
            </a:r>
            <a:r>
              <a:rPr lang="pt-BR" sz="2000" b="1" dirty="0" smtClean="0">
                <a:latin typeface="Calibri" panose="020F0502020204030204" pitchFamily="34" charset="0"/>
              </a:rPr>
              <a:t>mediação</a:t>
            </a:r>
            <a:r>
              <a:rPr lang="pt-BR" sz="2000" dirty="0" smtClean="0">
                <a:latin typeface="Calibri" panose="020F0502020204030204" pitchFamily="34" charset="0"/>
              </a:rPr>
              <a:t> na cultura, na sociedade, na vida política e na Igreja. (cf. DCIB, 23)</a:t>
            </a:r>
          </a:p>
          <a:p>
            <a:pPr marL="0" indent="0" algn="just">
              <a:buNone/>
            </a:pPr>
            <a:endParaRPr lang="pt-BR" sz="2000" i="1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Em uma </a:t>
            </a:r>
            <a:r>
              <a:rPr lang="pt-BR" sz="2000" b="1" dirty="0" smtClean="0">
                <a:latin typeface="Calibri" panose="020F0502020204030204" pitchFamily="34" charset="0"/>
              </a:rPr>
              <a:t>visão</a:t>
            </a:r>
            <a:r>
              <a:rPr lang="pt-BR" sz="2000" dirty="0" smtClean="0">
                <a:latin typeface="Calibri" panose="020F0502020204030204" pitchFamily="34" charset="0"/>
              </a:rPr>
              <a:t> orgânica e correta do </a:t>
            </a:r>
            <a:r>
              <a:rPr lang="pt-BR" sz="2000" b="1" dirty="0" smtClean="0">
                <a:latin typeface="Calibri" panose="020F0502020204030204" pitchFamily="34" charset="0"/>
              </a:rPr>
              <a:t>desenvolvimento</a:t>
            </a:r>
            <a:r>
              <a:rPr lang="pt-BR" sz="2000" dirty="0" smtClean="0">
                <a:latin typeface="Calibri" panose="020F0502020204030204" pitchFamily="34" charset="0"/>
              </a:rPr>
              <a:t> do ser humano, a </a:t>
            </a:r>
            <a:r>
              <a:rPr lang="pt-BR" sz="2000" b="1" dirty="0" smtClean="0">
                <a:latin typeface="Calibri" panose="020F0502020204030204" pitchFamily="34" charset="0"/>
              </a:rPr>
              <a:t>mídia</a:t>
            </a:r>
            <a:r>
              <a:rPr lang="pt-BR" sz="2000" dirty="0" smtClean="0">
                <a:latin typeface="Calibri" panose="020F0502020204030204" pitchFamily="34" charset="0"/>
              </a:rPr>
              <a:t> pode e deve</a:t>
            </a:r>
            <a:r>
              <a:rPr lang="pt-BR" sz="2000" b="1" dirty="0" smtClean="0">
                <a:latin typeface="Calibri" panose="020F0502020204030204" pitchFamily="34" charset="0"/>
              </a:rPr>
              <a:t> promover </a:t>
            </a:r>
            <a:r>
              <a:rPr lang="pt-BR" sz="2000" dirty="0" smtClean="0">
                <a:latin typeface="Calibri" panose="020F0502020204030204" pitchFamily="34" charset="0"/>
              </a:rPr>
              <a:t>a </a:t>
            </a:r>
            <a:r>
              <a:rPr lang="pt-BR" sz="2000" b="1" dirty="0" smtClean="0">
                <a:latin typeface="Calibri" panose="020F0502020204030204" pitchFamily="34" charset="0"/>
              </a:rPr>
              <a:t>justiça</a:t>
            </a:r>
            <a:r>
              <a:rPr lang="pt-BR" sz="2000" dirty="0" smtClean="0">
                <a:latin typeface="Calibri" panose="020F0502020204030204" pitchFamily="34" charset="0"/>
              </a:rPr>
              <a:t> e a </a:t>
            </a:r>
            <a:r>
              <a:rPr lang="pt-BR" sz="2000" b="1" dirty="0" smtClean="0">
                <a:latin typeface="Calibri" panose="020F0502020204030204" pitchFamily="34" charset="0"/>
              </a:rPr>
              <a:t>solidariedade</a:t>
            </a:r>
            <a:r>
              <a:rPr lang="pt-BR" sz="2000" dirty="0" smtClean="0">
                <a:latin typeface="Calibri" panose="020F0502020204030204" pitchFamily="34" charset="0"/>
              </a:rPr>
              <a:t>, comunicando cuidadosa  e verdadeiramente os acontecimentos, analisando de maneira completa as situações e os problemas, dando voz às diversas opiniões. O Papa Bento XVI reconheceu que é inegável a </a:t>
            </a:r>
            <a:r>
              <a:rPr lang="pt-BR" sz="2000" b="1" dirty="0" smtClean="0">
                <a:latin typeface="Calibri" panose="020F0502020204030204" pitchFamily="34" charset="0"/>
              </a:rPr>
              <a:t>contribuição</a:t>
            </a:r>
            <a:r>
              <a:rPr lang="pt-BR" sz="2000" dirty="0" smtClean="0">
                <a:latin typeface="Calibri" panose="020F0502020204030204" pitchFamily="34" charset="0"/>
              </a:rPr>
              <a:t> que as mídias podem dar para o avanço da </a:t>
            </a:r>
            <a:r>
              <a:rPr lang="pt-BR" sz="2000" b="1" dirty="0" smtClean="0">
                <a:latin typeface="Calibri" panose="020F0502020204030204" pitchFamily="34" charset="0"/>
              </a:rPr>
              <a:t>democracia</a:t>
            </a:r>
            <a:r>
              <a:rPr lang="pt-BR" sz="2000" dirty="0" smtClean="0">
                <a:latin typeface="Calibri" panose="020F0502020204030204" pitchFamily="34" charset="0"/>
              </a:rPr>
              <a:t> e do </a:t>
            </a:r>
            <a:r>
              <a:rPr lang="pt-BR" sz="2000" b="1" dirty="0" smtClean="0">
                <a:latin typeface="Calibri" panose="020F0502020204030204" pitchFamily="34" charset="0"/>
              </a:rPr>
              <a:t>diálogo</a:t>
            </a:r>
            <a:r>
              <a:rPr lang="pt-BR" sz="2000" dirty="0" smtClean="0">
                <a:latin typeface="Calibri" panose="020F0502020204030204" pitchFamily="34" charset="0"/>
              </a:rPr>
              <a:t> entre os povos. [...] As mídias, no seu conjunto, não servem apenas para a difusão das ideias, mas podem e devem ser</a:t>
            </a:r>
            <a:r>
              <a:rPr lang="pt-BR" sz="2000" b="1" dirty="0" smtClean="0">
                <a:latin typeface="Calibri" panose="020F0502020204030204" pitchFamily="34" charset="0"/>
              </a:rPr>
              <a:t> instrumentos </a:t>
            </a:r>
            <a:r>
              <a:rPr lang="pt-BR" sz="2000" dirty="0" smtClean="0">
                <a:latin typeface="Calibri" panose="020F0502020204030204" pitchFamily="34" charset="0"/>
              </a:rPr>
              <a:t>a serviço de um </a:t>
            </a:r>
            <a:r>
              <a:rPr lang="pt-BR" sz="2000" b="1" dirty="0" smtClean="0">
                <a:latin typeface="Calibri" panose="020F0502020204030204" pitchFamily="34" charset="0"/>
              </a:rPr>
              <a:t>mundo</a:t>
            </a:r>
            <a:r>
              <a:rPr lang="pt-BR" sz="2000" dirty="0" smtClean="0">
                <a:latin typeface="Calibri" panose="020F0502020204030204" pitchFamily="34" charset="0"/>
              </a:rPr>
              <a:t> mais </a:t>
            </a:r>
            <a:r>
              <a:rPr lang="pt-BR" sz="2000" b="1" dirty="0" smtClean="0">
                <a:latin typeface="Calibri" panose="020F0502020204030204" pitchFamily="34" charset="0"/>
              </a:rPr>
              <a:t>justo e solidário</a:t>
            </a:r>
            <a:r>
              <a:rPr lang="pt-BR" sz="2000" dirty="0" smtClean="0">
                <a:latin typeface="Calibri" panose="020F0502020204030204" pitchFamily="34" charset="0"/>
              </a:rPr>
              <a:t>. (cf. DCIB, 24)  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869560" cy="1143000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Diretório de Comunicação da Igreja no Brasil</a:t>
            </a:r>
            <a:endParaRPr lang="pt-B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2000" b="1" dirty="0" smtClean="0">
                <a:latin typeface="Calibri" panose="020F0502020204030204" pitchFamily="34" charset="0"/>
              </a:rPr>
              <a:t>Fonte de discriminação e mercantilização </a:t>
            </a:r>
          </a:p>
          <a:p>
            <a:pPr marL="0" lvl="0" indent="0" algn="just">
              <a:buNone/>
            </a:pPr>
            <a:endParaRPr lang="pt-BR" sz="2000" b="1" dirty="0">
              <a:latin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Os processos de comunicação social se submetem ao sistema econômico e comercial, privilegiam-se o </a:t>
            </a:r>
            <a:r>
              <a:rPr lang="pt-BR" sz="2000" b="1" dirty="0" smtClean="0">
                <a:latin typeface="Calibri" panose="020F0502020204030204" pitchFamily="34" charset="0"/>
              </a:rPr>
              <a:t>espetáculo</a:t>
            </a:r>
            <a:r>
              <a:rPr lang="pt-BR" sz="2000" dirty="0" smtClean="0">
                <a:latin typeface="Calibri" panose="020F0502020204030204" pitchFamily="34" charset="0"/>
              </a:rPr>
              <a:t> e o </a:t>
            </a:r>
            <a:r>
              <a:rPr lang="pt-BR" sz="2000" b="1" dirty="0" smtClean="0">
                <a:latin typeface="Calibri" panose="020F0502020204030204" pitchFamily="34" charset="0"/>
              </a:rPr>
              <a:t>entretenimento</a:t>
            </a:r>
            <a:r>
              <a:rPr lang="pt-BR" sz="2000" dirty="0" smtClean="0">
                <a:latin typeface="Calibri" panose="020F0502020204030204" pitchFamily="34" charset="0"/>
              </a:rPr>
              <a:t>, e a comunicação midiática se reduz </a:t>
            </a:r>
            <a:r>
              <a:rPr lang="pt-BR" sz="2000" b="1" dirty="0" smtClean="0">
                <a:latin typeface="Calibri" panose="020F0502020204030204" pitchFamily="34" charset="0"/>
              </a:rPr>
              <a:t>à lógica do mercado</a:t>
            </a:r>
            <a:r>
              <a:rPr lang="pt-BR" sz="2000" dirty="0" smtClean="0">
                <a:latin typeface="Calibri" panose="020F0502020204030204" pitchFamily="34" charset="0"/>
              </a:rPr>
              <a:t>. O aumento dos investimentos e dos lucros  criam </a:t>
            </a:r>
            <a:r>
              <a:rPr lang="pt-BR" sz="2000" b="1" dirty="0" smtClean="0">
                <a:latin typeface="Calibri" panose="020F0502020204030204" pitchFamily="34" charset="0"/>
              </a:rPr>
              <a:t>grupos monopolizadores</a:t>
            </a:r>
            <a:r>
              <a:rPr lang="pt-BR" sz="2000" dirty="0" smtClean="0">
                <a:latin typeface="Calibri" panose="020F0502020204030204" pitchFamily="34" charset="0"/>
              </a:rPr>
              <a:t>, com risco de condicionarem a visão e a interpretação da realidade, propondo </a:t>
            </a:r>
            <a:r>
              <a:rPr lang="pt-BR" sz="2000" b="1" dirty="0" smtClean="0">
                <a:latin typeface="Calibri" panose="020F0502020204030204" pitchFamily="34" charset="0"/>
              </a:rPr>
              <a:t>modelos distorcidos</a:t>
            </a:r>
            <a:r>
              <a:rPr lang="pt-BR" sz="2000" dirty="0" smtClean="0">
                <a:latin typeface="Calibri" panose="020F0502020204030204" pitchFamily="34" charset="0"/>
              </a:rPr>
              <a:t> da existência humana, da família e da sociedade. (cf. DCIB, 25)</a:t>
            </a:r>
          </a:p>
          <a:p>
            <a:pPr marL="0" lvl="0" indent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Outro aspecto que se evidencia é a </a:t>
            </a:r>
            <a:r>
              <a:rPr lang="pt-BR" sz="2000" b="1" dirty="0" smtClean="0">
                <a:latin typeface="Calibri" panose="020F0502020204030204" pitchFamily="34" charset="0"/>
              </a:rPr>
              <a:t>procura obsessiva</a:t>
            </a:r>
            <a:r>
              <a:rPr lang="pt-BR" sz="2000" dirty="0" smtClean="0">
                <a:latin typeface="Calibri" panose="020F0502020204030204" pitchFamily="34" charset="0"/>
              </a:rPr>
              <a:t> por ouvintes, telespectadores e leitores, a partir de critérios mercantis de </a:t>
            </a:r>
            <a:r>
              <a:rPr lang="pt-BR" sz="2000" b="1" dirty="0" smtClean="0">
                <a:latin typeface="Calibri" panose="020F0502020204030204" pitchFamily="34" charset="0"/>
              </a:rPr>
              <a:t>índices de audiência</a:t>
            </a:r>
            <a:r>
              <a:rPr lang="pt-BR" sz="2000" dirty="0" smtClean="0">
                <a:latin typeface="Calibri" panose="020F0502020204030204" pitchFamily="34" charset="0"/>
              </a:rPr>
              <a:t>. Isso resulta com frequência  em perda da qualidade da programação, induzindo a comunicação a se tornar sempre mais banal e vulgar. Isso evidencia a necessidade de </a:t>
            </a:r>
            <a:r>
              <a:rPr lang="pt-BR" sz="2000" b="1" dirty="0" smtClean="0">
                <a:latin typeface="Calibri" panose="020F0502020204030204" pitchFamily="34" charset="0"/>
              </a:rPr>
              <a:t>capacidade crítica</a:t>
            </a:r>
            <a:r>
              <a:rPr lang="pt-BR" sz="2000" dirty="0" smtClean="0">
                <a:latin typeface="Calibri" panose="020F0502020204030204" pitchFamily="34" charset="0"/>
              </a:rPr>
              <a:t> a partir dos valores humanos, éticos e cristãos. (cf. DCIB, 26) 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Diretório de Comunicação da Igreja no Brasil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5001419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2000" dirty="0" smtClean="0">
                <a:latin typeface="Calibri" pitchFamily="34" charset="0"/>
              </a:rPr>
              <a:t>Quanto mais a comunicação social depende do sistema econômico, tanto mais é necessário introduzir rigorosos </a:t>
            </a:r>
            <a:r>
              <a:rPr lang="pt-BR" sz="2000" b="1" dirty="0" smtClean="0">
                <a:latin typeface="Calibri" pitchFamily="34" charset="0"/>
              </a:rPr>
              <a:t>critérios éticos</a:t>
            </a:r>
            <a:r>
              <a:rPr lang="pt-BR" sz="2000" dirty="0" smtClean="0">
                <a:latin typeface="Calibri" pitchFamily="34" charset="0"/>
              </a:rPr>
              <a:t>. [...] Todo o investimento no campo das comunicações sociais deve realizar-se em sintonia com o respeito à </a:t>
            </a:r>
            <a:r>
              <a:rPr lang="pt-BR" sz="2000" b="1" dirty="0" smtClean="0">
                <a:latin typeface="Calibri" pitchFamily="34" charset="0"/>
              </a:rPr>
              <a:t>dignidade</a:t>
            </a:r>
            <a:r>
              <a:rPr lang="pt-BR" sz="2000" dirty="0" smtClean="0">
                <a:latin typeface="Calibri" pitchFamily="34" charset="0"/>
              </a:rPr>
              <a:t> da pessoa, à </a:t>
            </a:r>
            <a:r>
              <a:rPr lang="pt-BR" sz="2000" b="1" dirty="0" smtClean="0">
                <a:latin typeface="Calibri" pitchFamily="34" charset="0"/>
              </a:rPr>
              <a:t>liberdade</a:t>
            </a:r>
            <a:r>
              <a:rPr lang="pt-BR" sz="2000" dirty="0" smtClean="0">
                <a:latin typeface="Calibri" pitchFamily="34" charset="0"/>
              </a:rPr>
              <a:t> e ao </a:t>
            </a:r>
            <a:r>
              <a:rPr lang="pt-BR" sz="2000" b="1" dirty="0" smtClean="0">
                <a:latin typeface="Calibri" pitchFamily="34" charset="0"/>
              </a:rPr>
              <a:t>bem comum</a:t>
            </a:r>
            <a:r>
              <a:rPr lang="pt-BR" sz="2000" dirty="0" smtClean="0">
                <a:latin typeface="Calibri" pitchFamily="34" charset="0"/>
              </a:rPr>
              <a:t>. (cf. DCIB, 27)</a:t>
            </a:r>
          </a:p>
          <a:p>
            <a:pPr marL="0" lvl="0" indent="0" algn="just">
              <a:buNone/>
            </a:pPr>
            <a:endParaRPr lang="pt-BR" sz="2000" dirty="0">
              <a:latin typeface="Calibri" pitchFamily="34" charset="0"/>
            </a:endParaRPr>
          </a:p>
          <a:p>
            <a:pPr marL="0" lvl="0" indent="0" algn="just">
              <a:buNone/>
            </a:pPr>
            <a:r>
              <a:rPr lang="pt-BR" sz="2000" dirty="0" smtClean="0">
                <a:latin typeface="Calibri" pitchFamily="34" charset="0"/>
              </a:rPr>
              <a:t>Para muitos, </a:t>
            </a:r>
            <a:r>
              <a:rPr lang="pt-BR" sz="2000" b="1" dirty="0" smtClean="0">
                <a:latin typeface="Calibri" pitchFamily="34" charset="0"/>
              </a:rPr>
              <a:t>a realidade </a:t>
            </a:r>
            <a:r>
              <a:rPr lang="pt-BR" sz="2000" dirty="0" smtClean="0">
                <a:latin typeface="Calibri" pitchFamily="34" charset="0"/>
              </a:rPr>
              <a:t>corresponde ao que é </a:t>
            </a:r>
            <a:r>
              <a:rPr lang="pt-BR" sz="2000" b="1" dirty="0" smtClean="0">
                <a:latin typeface="Calibri" pitchFamily="34" charset="0"/>
              </a:rPr>
              <a:t>construído pelas mídias</a:t>
            </a:r>
            <a:r>
              <a:rPr lang="pt-BR" sz="2000" dirty="0" smtClean="0">
                <a:latin typeface="Calibri" pitchFamily="34" charset="0"/>
              </a:rPr>
              <a:t>. O que as mídias não reconhecem explicitamente torna-se também insignificante. Assim, indivíduos ou grupos podem ser submetidos a um </a:t>
            </a:r>
            <a:r>
              <a:rPr lang="pt-BR" sz="2000" b="1" dirty="0" smtClean="0">
                <a:latin typeface="Calibri" pitchFamily="34" charset="0"/>
              </a:rPr>
              <a:t>“silêncio social” </a:t>
            </a:r>
            <a:r>
              <a:rPr lang="pt-BR" sz="2000" dirty="0" smtClean="0">
                <a:latin typeface="Calibri" pitchFamily="34" charset="0"/>
              </a:rPr>
              <a:t>ao serem ignorados pelas mídias. A </a:t>
            </a:r>
            <a:r>
              <a:rPr lang="pt-BR" sz="2000" b="1" dirty="0" smtClean="0">
                <a:latin typeface="Calibri" pitchFamily="34" charset="0"/>
              </a:rPr>
              <a:t>voz do Evangelho </a:t>
            </a:r>
            <a:r>
              <a:rPr lang="pt-BR" sz="2000" dirty="0" smtClean="0">
                <a:latin typeface="Calibri" pitchFamily="34" charset="0"/>
              </a:rPr>
              <a:t>também pode ser </a:t>
            </a:r>
            <a:r>
              <a:rPr lang="pt-BR" sz="2000" b="1" dirty="0" smtClean="0">
                <a:latin typeface="Calibri" pitchFamily="34" charset="0"/>
              </a:rPr>
              <a:t>ignorada</a:t>
            </a:r>
            <a:r>
              <a:rPr lang="pt-BR" sz="2000" dirty="0" smtClean="0">
                <a:latin typeface="Calibri" pitchFamily="34" charset="0"/>
              </a:rPr>
              <a:t> e reduzida ao silêncio. Daí a importância de os cristãos serem capazes de anunciar a Palavra e de dar voz aos que dela são privados. (cf. DCIB, 28)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73616" cy="922114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Diretório de Comunicação da Igreja no Brasil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68863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2000" b="1" dirty="0" smtClean="0">
                <a:latin typeface="Calibri" pitchFamily="34" charset="0"/>
              </a:rPr>
              <a:t>A comunhão e o testemunho da caridade</a:t>
            </a:r>
          </a:p>
          <a:p>
            <a:pPr marL="0" lvl="0" indent="0" algn="just">
              <a:buNone/>
            </a:pPr>
            <a:endParaRPr lang="pt-BR" sz="2000" dirty="0" smtClean="0">
              <a:latin typeface="Calibri" pitchFamily="34" charset="0"/>
            </a:endParaRPr>
          </a:p>
          <a:p>
            <a:pPr marL="0" lvl="0" indent="0" algn="just">
              <a:buNone/>
            </a:pPr>
            <a:r>
              <a:rPr lang="pt-BR" sz="2000" dirty="0" smtClean="0">
                <a:latin typeface="Calibri" pitchFamily="34" charset="0"/>
              </a:rPr>
              <a:t>A ação comunicativa oferece caminhos para o </a:t>
            </a:r>
            <a:r>
              <a:rPr lang="pt-BR" sz="2000" b="1" dirty="0" smtClean="0">
                <a:latin typeface="Calibri" pitchFamily="34" charset="0"/>
              </a:rPr>
              <a:t>testemunho da caridade</a:t>
            </a:r>
            <a:r>
              <a:rPr lang="pt-BR" sz="2000" dirty="0" smtClean="0">
                <a:latin typeface="Calibri" pitchFamily="34" charset="0"/>
              </a:rPr>
              <a:t>, facilita os relacionamentos interpessoais, favorece a partilha, colaboração e o serviço aos mais necessitados. A comunicação pode contribuir para o crescimento de uma consciência de todos aqueles que sofrem. Como fator de comunhão, a comunicação ajuda a Igreja a crescer como comunidade,  a aproximar-se das pessoas, a conhecer suas necessidades e expectativas. Vivenciar e </a:t>
            </a:r>
            <a:r>
              <a:rPr lang="pt-BR" sz="2000" b="1" dirty="0" smtClean="0">
                <a:latin typeface="Calibri" pitchFamily="34" charset="0"/>
              </a:rPr>
              <a:t>testemunhar</a:t>
            </a:r>
            <a:r>
              <a:rPr lang="pt-BR" sz="2000" dirty="0" smtClean="0">
                <a:latin typeface="Calibri" pitchFamily="34" charset="0"/>
              </a:rPr>
              <a:t> a verdade última do amor é a melhor comunicação que a Igreja pode realizar (cf. DCIB, 29)</a:t>
            </a:r>
          </a:p>
          <a:p>
            <a:pPr marL="0" algn="just">
              <a:buNone/>
            </a:pPr>
            <a:r>
              <a:rPr lang="pt-BR" sz="2000" dirty="0" smtClean="0">
                <a:latin typeface="Calibri" pitchFamily="34" charset="0"/>
              </a:rPr>
              <a:t>Importante aspecto da caridade a ser exercitado é </a:t>
            </a:r>
            <a:r>
              <a:rPr lang="pt-BR" sz="2000" b="1" dirty="0" smtClean="0">
                <a:latin typeface="Calibri" pitchFamily="34" charset="0"/>
              </a:rPr>
              <a:t>a escuta</a:t>
            </a:r>
            <a:r>
              <a:rPr lang="pt-BR" sz="2000" dirty="0" smtClean="0">
                <a:latin typeface="Calibri" pitchFamily="34" charset="0"/>
              </a:rPr>
              <a:t>, que se institui como </a:t>
            </a:r>
            <a:r>
              <a:rPr lang="pt-BR" sz="2000" b="1" dirty="0" smtClean="0">
                <a:latin typeface="Calibri" pitchFamily="34" charset="0"/>
              </a:rPr>
              <a:t>serviço e modalidade</a:t>
            </a:r>
            <a:r>
              <a:rPr lang="pt-BR" sz="2000" dirty="0" smtClean="0">
                <a:latin typeface="Calibri" pitchFamily="34" charset="0"/>
              </a:rPr>
              <a:t> de comunicação. Os comunicadores devem aprender a conhecer as </a:t>
            </a:r>
            <a:r>
              <a:rPr lang="pt-BR" sz="2000" b="1" dirty="0" smtClean="0">
                <a:latin typeface="Calibri" pitchFamily="34" charset="0"/>
              </a:rPr>
              <a:t>necessidades reais </a:t>
            </a:r>
            <a:r>
              <a:rPr lang="pt-BR" sz="2000" dirty="0" smtClean="0">
                <a:latin typeface="Calibri" pitchFamily="34" charset="0"/>
              </a:rPr>
              <a:t>das pessoas e ser informados de suas lutas e conquistas. [...] A comunidade e a paróquia são locais por excelência da </a:t>
            </a:r>
            <a:r>
              <a:rPr lang="pt-BR" sz="2000" b="1" dirty="0" smtClean="0">
                <a:latin typeface="Calibri" pitchFamily="34" charset="0"/>
              </a:rPr>
              <a:t>caridade pastoral </a:t>
            </a:r>
            <a:r>
              <a:rPr lang="pt-BR" sz="2000" dirty="0" smtClean="0">
                <a:latin typeface="Calibri" pitchFamily="34" charset="0"/>
              </a:rPr>
              <a:t>e centros de comunicação encarnada, concreta, onde </a:t>
            </a:r>
            <a:r>
              <a:rPr lang="pt-BR" sz="2000" b="1" dirty="0" smtClean="0">
                <a:latin typeface="Calibri" pitchFamily="34" charset="0"/>
              </a:rPr>
              <a:t>a caridade</a:t>
            </a:r>
            <a:r>
              <a:rPr lang="pt-BR" sz="2000" dirty="0" smtClean="0">
                <a:latin typeface="Calibri" pitchFamily="34" charset="0"/>
              </a:rPr>
              <a:t> é, não apenas filantropia, mas </a:t>
            </a:r>
            <a:r>
              <a:rPr lang="pt-BR" sz="2000" b="1" dirty="0" smtClean="0">
                <a:latin typeface="Calibri" pitchFamily="34" charset="0"/>
              </a:rPr>
              <a:t>vivência radical </a:t>
            </a:r>
            <a:r>
              <a:rPr lang="pt-BR" sz="2000" dirty="0" smtClean="0">
                <a:latin typeface="Calibri" pitchFamily="34" charset="0"/>
              </a:rPr>
              <a:t>do       Evangelho. (cf. DCIB, 30)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Diretório de Comunicação da Igreja no Brasil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buNone/>
            </a:pPr>
            <a:r>
              <a:rPr lang="pt-BR" sz="2000" b="1" dirty="0" smtClean="0">
                <a:latin typeface="Calibri" panose="020F0502020204030204" pitchFamily="34" charset="0"/>
              </a:rPr>
              <a:t>A perspectiva ecumênica e inter-religiosa   </a:t>
            </a:r>
          </a:p>
          <a:p>
            <a:pPr marL="0" algn="just">
              <a:buNone/>
            </a:pPr>
            <a:endParaRPr lang="pt-BR" sz="2000" b="1" dirty="0">
              <a:latin typeface="Calibri" panose="020F0502020204030204" pitchFamily="34" charset="0"/>
            </a:endParaRPr>
          </a:p>
          <a:p>
            <a:pPr marL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O ecumenismo e o diálogo com outras religiões merecem particular atenção na comunicação eclesial. A era da comunicação e da informação cria oportunidades de encontro e relação também entre as diversas experiências religiosas, oferecendo ocasiões para o crescimento da </a:t>
            </a:r>
            <a:r>
              <a:rPr lang="pt-BR" sz="2000" b="1" dirty="0" smtClean="0">
                <a:latin typeface="Calibri" panose="020F0502020204030204" pitchFamily="34" charset="0"/>
              </a:rPr>
              <a:t>unidade</a:t>
            </a:r>
            <a:r>
              <a:rPr lang="pt-BR" sz="2000" dirty="0" smtClean="0">
                <a:latin typeface="Calibri" panose="020F0502020204030204" pitchFamily="34" charset="0"/>
              </a:rPr>
              <a:t> e dos vínculos de amizade. “Os meios de comunicação social são uma ‘grande mesa redonda’ para o </a:t>
            </a:r>
            <a:r>
              <a:rPr lang="pt-BR" sz="2000" b="1" dirty="0" smtClean="0">
                <a:latin typeface="Calibri" panose="020F0502020204030204" pitchFamily="34" charset="0"/>
              </a:rPr>
              <a:t>diálogo</a:t>
            </a:r>
            <a:r>
              <a:rPr lang="pt-BR" sz="2000" dirty="0" smtClean="0">
                <a:latin typeface="Calibri" panose="020F0502020204030204" pitchFamily="34" charset="0"/>
              </a:rPr>
              <a:t> com a humanidade (Bento XVI). A </a:t>
            </a:r>
            <a:r>
              <a:rPr lang="pt-BR" sz="2000" b="1" dirty="0" smtClean="0">
                <a:latin typeface="Calibri" panose="020F0502020204030204" pitchFamily="34" charset="0"/>
              </a:rPr>
              <a:t>colaboração ecumênica</a:t>
            </a:r>
            <a:r>
              <a:rPr lang="pt-BR" sz="2000" dirty="0" smtClean="0">
                <a:latin typeface="Calibri" panose="020F0502020204030204" pitchFamily="34" charset="0"/>
              </a:rPr>
              <a:t> pode realizar-se em todos os campos da comunicação social: ela já é, </a:t>
            </a:r>
            <a:r>
              <a:rPr lang="pt-BR" sz="2000" i="1" dirty="0" smtClean="0">
                <a:latin typeface="Calibri" panose="020F0502020204030204" pitchFamily="34" charset="0"/>
              </a:rPr>
              <a:t>per si</a:t>
            </a:r>
            <a:r>
              <a:rPr lang="pt-BR" sz="2000" dirty="0" smtClean="0">
                <a:latin typeface="Calibri" panose="020F0502020204030204" pitchFamily="34" charset="0"/>
              </a:rPr>
              <a:t>, um </a:t>
            </a:r>
            <a:r>
              <a:rPr lang="pt-BR" sz="2000" b="1" dirty="0" smtClean="0">
                <a:latin typeface="Calibri" panose="020F0502020204030204" pitchFamily="34" charset="0"/>
              </a:rPr>
              <a:t>testemunho</a:t>
            </a:r>
            <a:r>
              <a:rPr lang="pt-BR" sz="2000" dirty="0" smtClean="0">
                <a:latin typeface="Calibri" panose="020F0502020204030204" pitchFamily="34" charset="0"/>
              </a:rPr>
              <a:t> oferecido ao mundo. (cf. DCIB, 31)</a:t>
            </a:r>
          </a:p>
          <a:p>
            <a:pPr marL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No que diz respeito à paz, à justiça, à dignidade humana, à superação da pobreza e à dimensão espiritual</a:t>
            </a:r>
            <a:r>
              <a:rPr lang="pt-BR" sz="2000" b="1" dirty="0" smtClean="0">
                <a:latin typeface="Calibri" panose="020F0502020204030204" pitchFamily="34" charset="0"/>
              </a:rPr>
              <a:t>, as religiões </a:t>
            </a:r>
            <a:r>
              <a:rPr lang="pt-BR" sz="2000" dirty="0" smtClean="0">
                <a:latin typeface="Calibri" panose="020F0502020204030204" pitchFamily="34" charset="0"/>
              </a:rPr>
              <a:t>são chamadas a um </a:t>
            </a:r>
            <a:r>
              <a:rPr lang="pt-BR" sz="2000" b="1" dirty="0" smtClean="0">
                <a:latin typeface="Calibri" panose="020F0502020204030204" pitchFamily="34" charset="0"/>
              </a:rPr>
              <a:t>testemunho</a:t>
            </a:r>
            <a:r>
              <a:rPr lang="pt-BR" sz="2000" dirty="0" smtClean="0">
                <a:latin typeface="Calibri" panose="020F0502020204030204" pitchFamily="34" charset="0"/>
              </a:rPr>
              <a:t> e a uma comunicação coerentes. (cf. DCIB, 32) 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Diretório de Comunicação da Igreja no Brasil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pt-BR" sz="2000" dirty="0" smtClean="0">
                <a:latin typeface="Calibri" pitchFamily="34" charset="0"/>
              </a:rPr>
              <a:t>Especialmente em nosso tempo, marcado por diversos conflitos religiosos, as religiões deverão dar, também no âmbito midiático, a sua contribuição   fundamental à construção da paz na justiça e na solidariedade. ( cf. DCIB, 32)</a:t>
            </a:r>
          </a:p>
          <a:p>
            <a:pPr marL="0" algn="just">
              <a:buNone/>
            </a:pPr>
            <a:r>
              <a:rPr lang="pt-BR" sz="2000" b="1" dirty="0" smtClean="0">
                <a:latin typeface="Calibri" pitchFamily="34" charset="0"/>
              </a:rPr>
              <a:t>A construção de uma cultura do encontro</a:t>
            </a:r>
          </a:p>
          <a:p>
            <a:pPr marL="0" algn="just">
              <a:buNone/>
            </a:pPr>
            <a:r>
              <a:rPr lang="pt-BR" sz="2000" dirty="0" smtClean="0">
                <a:latin typeface="Calibri" pitchFamily="34" charset="0"/>
              </a:rPr>
              <a:t>O Papa Francisco exorta todos os fiéis a serem </a:t>
            </a:r>
            <a:r>
              <a:rPr lang="pt-BR" sz="2000" b="1" dirty="0" smtClean="0">
                <a:latin typeface="Calibri" pitchFamily="34" charset="0"/>
              </a:rPr>
              <a:t>servidores da comunhão</a:t>
            </a:r>
            <a:r>
              <a:rPr lang="pt-BR" sz="2000" dirty="0" smtClean="0">
                <a:latin typeface="Calibri" pitchFamily="34" charset="0"/>
              </a:rPr>
              <a:t> e </a:t>
            </a:r>
            <a:r>
              <a:rPr lang="pt-BR" sz="2000" b="1" dirty="0" smtClean="0">
                <a:latin typeface="Calibri" pitchFamily="34" charset="0"/>
              </a:rPr>
              <a:t>promotores</a:t>
            </a:r>
            <a:r>
              <a:rPr lang="pt-BR" sz="2000" dirty="0" smtClean="0">
                <a:latin typeface="Calibri" pitchFamily="34" charset="0"/>
              </a:rPr>
              <a:t> da </a:t>
            </a:r>
            <a:r>
              <a:rPr lang="pt-BR" sz="2000" b="1" dirty="0" smtClean="0">
                <a:latin typeface="Calibri" pitchFamily="34" charset="0"/>
              </a:rPr>
              <a:t>cultura do encontro</a:t>
            </a:r>
            <a:r>
              <a:rPr lang="pt-BR" sz="2000" dirty="0" smtClean="0">
                <a:latin typeface="Calibri" pitchFamily="34" charset="0"/>
              </a:rPr>
              <a:t>, “a única capaz de construir um mundo mais justo e fraterno, um mundo melhor”.. Ela “requer que estejamos dispostos não só a dar, mas também a receber  de outros. [...] as redes da comunicação humana atingiram progressos sem precedentes. O desafio hoje é “descobrir e transmitir a </a:t>
            </a:r>
            <a:r>
              <a:rPr lang="pt-BR" sz="2000" b="1" dirty="0" smtClean="0">
                <a:latin typeface="Calibri" pitchFamily="34" charset="0"/>
              </a:rPr>
              <a:t>‘mística’ </a:t>
            </a:r>
            <a:r>
              <a:rPr lang="pt-BR" sz="2000" dirty="0" smtClean="0">
                <a:latin typeface="Calibri" pitchFamily="34" charset="0"/>
              </a:rPr>
              <a:t>de viver juntos, misturar-nos, encontrar-nos, dar o braço, apoiar-nos, participar desta maré um pouco caótica que pode transformar-se em uma verdadeira experiência de fraternidade, em uma caravana solidária, em uma peregrinação sagrada. Assim as maiores responsabilidades de comunicação traduzir-se-ão em novas oportunidades de </a:t>
            </a:r>
            <a:r>
              <a:rPr lang="pt-BR" sz="2000" b="1" dirty="0" smtClean="0">
                <a:latin typeface="Calibri" pitchFamily="34" charset="0"/>
              </a:rPr>
              <a:t>encontro </a:t>
            </a:r>
            <a:r>
              <a:rPr lang="pt-BR" sz="2000" dirty="0" smtClean="0">
                <a:latin typeface="Calibri" pitchFamily="34" charset="0"/>
              </a:rPr>
              <a:t>e s</a:t>
            </a:r>
            <a:r>
              <a:rPr lang="pt-BR" sz="2000" b="1" dirty="0" smtClean="0">
                <a:latin typeface="Calibri" pitchFamily="34" charset="0"/>
              </a:rPr>
              <a:t>olidariedade</a:t>
            </a:r>
            <a:r>
              <a:rPr lang="pt-BR" sz="2000" dirty="0" smtClean="0">
                <a:latin typeface="Calibri" pitchFamily="34" charset="0"/>
              </a:rPr>
              <a:t> entre todos” (Papa Francisco, EG, 87). (cf. DCIB,33)   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Diretório de Comunicação da Igreja no Brasil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pt-BR" sz="2000" b="1" dirty="0" smtClean="0">
                <a:latin typeface="Calibri" pitchFamily="34" charset="0"/>
              </a:rPr>
              <a:t>A Igreja existe para evangelizar</a:t>
            </a:r>
            <a:r>
              <a:rPr lang="pt-BR" sz="2000" dirty="0" smtClean="0">
                <a:latin typeface="Calibri" pitchFamily="34" charset="0"/>
              </a:rPr>
              <a:t>. [...] Ela </a:t>
            </a:r>
            <a:r>
              <a:rPr lang="pt-BR" sz="2000" b="1" dirty="0" smtClean="0">
                <a:latin typeface="Calibri" pitchFamily="34" charset="0"/>
              </a:rPr>
              <a:t>anuncia</a:t>
            </a:r>
            <a:r>
              <a:rPr lang="pt-BR" sz="2000" dirty="0" smtClean="0">
                <a:latin typeface="Calibri" pitchFamily="34" charset="0"/>
              </a:rPr>
              <a:t>, por palavras e ações, Jesus Cristo,  “Caminho, Verdade e Vida”, que </a:t>
            </a:r>
            <a:r>
              <a:rPr lang="pt-BR" sz="2000" b="1" dirty="0" smtClean="0">
                <a:latin typeface="Calibri" pitchFamily="34" charset="0"/>
              </a:rPr>
              <a:t>nos envia</a:t>
            </a:r>
            <a:r>
              <a:rPr lang="pt-BR" sz="2000" dirty="0" smtClean="0">
                <a:latin typeface="Calibri" pitchFamily="34" charset="0"/>
              </a:rPr>
              <a:t> pelas estradas do mundo </a:t>
            </a:r>
            <a:r>
              <a:rPr lang="pt-BR" sz="2000" b="1" dirty="0" smtClean="0">
                <a:latin typeface="Calibri" pitchFamily="34" charset="0"/>
              </a:rPr>
              <a:t>para proclamar o seu Evangelho </a:t>
            </a:r>
            <a:r>
              <a:rPr lang="pt-BR" sz="2000" dirty="0" smtClean="0">
                <a:latin typeface="Calibri" pitchFamily="34" charset="0"/>
              </a:rPr>
              <a:t>a todos os povos da terra. (cf. DCIB,1)</a:t>
            </a:r>
          </a:p>
          <a:p>
            <a:pPr marL="0" algn="just">
              <a:buNone/>
            </a:pPr>
            <a:endParaRPr lang="pt-BR" sz="2000" dirty="0">
              <a:latin typeface="Calibri" pitchFamily="34" charset="0"/>
            </a:endParaRPr>
          </a:p>
          <a:p>
            <a:pPr marL="0" algn="just">
              <a:buNone/>
            </a:pPr>
            <a:r>
              <a:rPr lang="pt-BR" sz="2000" dirty="0" smtClean="0">
                <a:latin typeface="Calibri" pitchFamily="34" charset="0"/>
              </a:rPr>
              <a:t>A Igreja no Brasil vem refletindo sobre a ação evangelizadora como prática de comunicação. (cf. DCIB, 2)</a:t>
            </a:r>
          </a:p>
          <a:p>
            <a:pPr marL="0" algn="just">
              <a:buNone/>
            </a:pPr>
            <a:r>
              <a:rPr lang="pt-BR" sz="2000" dirty="0" smtClean="0">
                <a:latin typeface="Calibri" pitchFamily="34" charset="0"/>
              </a:rPr>
              <a:t>Este </a:t>
            </a:r>
            <a:r>
              <a:rPr lang="pt-BR" sz="2000" i="1" dirty="0" smtClean="0">
                <a:latin typeface="Calibri" pitchFamily="34" charset="0"/>
              </a:rPr>
              <a:t>Diretório </a:t>
            </a:r>
            <a:r>
              <a:rPr lang="pt-BR" sz="2000" dirty="0" smtClean="0">
                <a:latin typeface="Calibri" pitchFamily="34" charset="0"/>
              </a:rPr>
              <a:t>motiva a Igreja a </a:t>
            </a:r>
            <a:r>
              <a:rPr lang="pt-BR" sz="2000" b="1" dirty="0" smtClean="0">
                <a:latin typeface="Calibri" pitchFamily="34" charset="0"/>
              </a:rPr>
              <a:t>ampliar suas relações </a:t>
            </a:r>
            <a:r>
              <a:rPr lang="pt-BR" sz="2000" dirty="0" smtClean="0">
                <a:latin typeface="Calibri" pitchFamily="34" charset="0"/>
              </a:rPr>
              <a:t>com a comunidade humana, na perspectiva </a:t>
            </a:r>
            <a:r>
              <a:rPr lang="pt-BR" sz="2000" dirty="0">
                <a:latin typeface="Calibri" pitchFamily="34" charset="0"/>
              </a:rPr>
              <a:t>de uma </a:t>
            </a:r>
            <a:r>
              <a:rPr lang="pt-BR" sz="2000" b="1" dirty="0" smtClean="0">
                <a:latin typeface="Calibri" pitchFamily="34" charset="0"/>
              </a:rPr>
              <a:t>“cultura </a:t>
            </a:r>
            <a:r>
              <a:rPr lang="pt-BR" sz="2000" b="1" dirty="0">
                <a:latin typeface="Calibri" pitchFamily="34" charset="0"/>
              </a:rPr>
              <a:t>do encontro</a:t>
            </a:r>
            <a:r>
              <a:rPr lang="pt-BR" sz="2000" b="1" dirty="0" smtClean="0">
                <a:latin typeface="Calibri" pitchFamily="34" charset="0"/>
              </a:rPr>
              <a:t>”</a:t>
            </a:r>
            <a:r>
              <a:rPr lang="pt-BR" sz="2000" dirty="0" smtClean="0">
                <a:latin typeface="Calibri" pitchFamily="34" charset="0"/>
              </a:rPr>
              <a:t>, como foi proposto pelo Papa Francisco. A comunicação deve estar </a:t>
            </a:r>
            <a:r>
              <a:rPr lang="pt-BR" sz="2000" b="1" dirty="0" smtClean="0">
                <a:latin typeface="Calibri" pitchFamily="34" charset="0"/>
              </a:rPr>
              <a:t>aberta ao diálogo</a:t>
            </a:r>
            <a:r>
              <a:rPr lang="pt-BR" sz="2000" dirty="0" smtClean="0">
                <a:latin typeface="Calibri" pitchFamily="34" charset="0"/>
              </a:rPr>
              <a:t> com o mundo, a sociedade e suas tecnologias. (cf. DCIB, 4)</a:t>
            </a:r>
          </a:p>
          <a:p>
            <a:pPr marL="0" algn="just">
              <a:buNone/>
            </a:pPr>
            <a:r>
              <a:rPr lang="pt-BR" sz="2000" dirty="0" smtClean="0">
                <a:latin typeface="Calibri" pitchFamily="34" charset="0"/>
              </a:rPr>
              <a:t>A Igreja se vê  interpelada pelas mudanças trazidas à sociedade contemporânea pela </a:t>
            </a:r>
            <a:r>
              <a:rPr lang="pt-BR" sz="2000" b="1" dirty="0" smtClean="0">
                <a:latin typeface="Calibri" pitchFamily="34" charset="0"/>
              </a:rPr>
              <a:t>revolução digital</a:t>
            </a:r>
            <a:r>
              <a:rPr lang="pt-BR" sz="2000" dirty="0" smtClean="0">
                <a:latin typeface="Calibri" pitchFamily="34" charset="0"/>
              </a:rPr>
              <a:t>, tema tratado com vigor pelo Papa Bento XVI. A </a:t>
            </a:r>
            <a:r>
              <a:rPr lang="pt-BR" sz="2000" b="1" dirty="0" smtClean="0">
                <a:latin typeface="Calibri" pitchFamily="34" charset="0"/>
              </a:rPr>
              <a:t>comunicação</a:t>
            </a:r>
            <a:r>
              <a:rPr lang="pt-BR" sz="2000" dirty="0" smtClean="0">
                <a:latin typeface="Calibri" pitchFamily="34" charset="0"/>
              </a:rPr>
              <a:t> é entendida como um </a:t>
            </a:r>
            <a:r>
              <a:rPr lang="pt-BR" sz="2000" b="1" dirty="0" smtClean="0">
                <a:latin typeface="Calibri" pitchFamily="34" charset="0"/>
              </a:rPr>
              <a:t>processo social</a:t>
            </a:r>
            <a:r>
              <a:rPr lang="pt-BR" sz="2000" dirty="0" smtClean="0">
                <a:latin typeface="Calibri" pitchFamily="34" charset="0"/>
              </a:rPr>
              <a:t>, a serviço das relações humanas, favorecendo a comunhão e a colaboração entre as pessoas.(cf. DCIB,6) 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Calibri" pitchFamily="34" charset="0"/>
              </a:rPr>
              <a:t>Diretório de Comunicação da Igreja no Brasil</a:t>
            </a:r>
            <a:endParaRPr lang="pt-BR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401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A </a:t>
            </a:r>
            <a:r>
              <a:rPr lang="pt-BR" sz="2000" b="1" dirty="0" smtClean="0">
                <a:latin typeface="Calibri" panose="020F0502020204030204" pitchFamily="34" charset="0"/>
              </a:rPr>
              <a:t>comunicação</a:t>
            </a:r>
            <a:r>
              <a:rPr lang="pt-BR" sz="2000" dirty="0" smtClean="0">
                <a:latin typeface="Calibri" panose="020F0502020204030204" pitchFamily="34" charset="0"/>
              </a:rPr>
              <a:t> é vista como uma prática que incide na vida das pessoas e, por isso, necessita ser objeto de </a:t>
            </a:r>
            <a:r>
              <a:rPr lang="pt-BR" sz="2000" b="1" dirty="0" smtClean="0">
                <a:latin typeface="Calibri" panose="020F0502020204030204" pitchFamily="34" charset="0"/>
              </a:rPr>
              <a:t>reflexão pessoal</a:t>
            </a:r>
            <a:r>
              <a:rPr lang="pt-BR" sz="2000" dirty="0" smtClean="0">
                <a:latin typeface="Calibri" panose="020F0502020204030204" pitchFamily="34" charset="0"/>
              </a:rPr>
              <a:t>. A </a:t>
            </a:r>
            <a:r>
              <a:rPr lang="pt-BR" sz="2000" b="1" dirty="0" smtClean="0">
                <a:latin typeface="Calibri" panose="020F0502020204030204" pitchFamily="34" charset="0"/>
              </a:rPr>
              <a:t>educação</a:t>
            </a:r>
            <a:r>
              <a:rPr lang="pt-BR" sz="2000" dirty="0" smtClean="0">
                <a:latin typeface="Calibri" panose="020F0502020204030204" pitchFamily="34" charset="0"/>
              </a:rPr>
              <a:t> das novas gerações para uma adequada convivência com o mundo da comunicação e suas tecnologias </a:t>
            </a:r>
            <a:r>
              <a:rPr lang="pt-BR" sz="2000" b="1" dirty="0" smtClean="0">
                <a:latin typeface="Calibri" panose="020F0502020204030204" pitchFamily="34" charset="0"/>
              </a:rPr>
              <a:t>é essencial </a:t>
            </a:r>
            <a:r>
              <a:rPr lang="pt-BR" sz="2000" dirty="0" smtClean="0">
                <a:latin typeface="Calibri" panose="020F0502020204030204" pitchFamily="34" charset="0"/>
              </a:rPr>
              <a:t>para o entendimento das novas condições civilizatórias, propiciando a </a:t>
            </a:r>
            <a:r>
              <a:rPr lang="pt-BR" sz="2000" b="1" dirty="0" smtClean="0">
                <a:latin typeface="Calibri" panose="020F0502020204030204" pitchFamily="34" charset="0"/>
              </a:rPr>
              <a:t>formação</a:t>
            </a:r>
            <a:r>
              <a:rPr lang="pt-BR" sz="2000" dirty="0" smtClean="0">
                <a:latin typeface="Calibri" panose="020F0502020204030204" pitchFamily="34" charset="0"/>
              </a:rPr>
              <a:t> de cidadãos para atuar criativamente no contexto da cultura midiática. Cabe à </a:t>
            </a:r>
            <a:r>
              <a:rPr lang="pt-BR" sz="2000" b="1" dirty="0" smtClean="0">
                <a:latin typeface="Calibri" panose="020F0502020204030204" pitchFamily="34" charset="0"/>
              </a:rPr>
              <a:t>ação pastoral </a:t>
            </a:r>
            <a:r>
              <a:rPr lang="pt-BR" sz="2000" dirty="0" smtClean="0">
                <a:latin typeface="Calibri" panose="020F0502020204030204" pitchFamily="34" charset="0"/>
              </a:rPr>
              <a:t>e aos seus promotores fazerem </a:t>
            </a:r>
            <a:r>
              <a:rPr lang="pt-BR" sz="2000" b="1" dirty="0" smtClean="0">
                <a:latin typeface="Calibri" panose="020F0502020204030204" pitchFamily="34" charset="0"/>
              </a:rPr>
              <a:t>uso dos processos</a:t>
            </a:r>
            <a:r>
              <a:rPr lang="pt-BR" sz="2000" dirty="0" smtClean="0">
                <a:latin typeface="Calibri" panose="020F0502020204030204" pitchFamily="34" charset="0"/>
              </a:rPr>
              <a:t> e meios da comunicação a serviço da </a:t>
            </a:r>
            <a:r>
              <a:rPr lang="pt-BR" sz="2000" b="1" dirty="0" smtClean="0">
                <a:latin typeface="Calibri" panose="020F0502020204030204" pitchFamily="34" charset="0"/>
              </a:rPr>
              <a:t>partilha da Palavra</a:t>
            </a:r>
            <a:r>
              <a:rPr lang="pt-BR" sz="2000" dirty="0" smtClean="0">
                <a:latin typeface="Calibri" panose="020F0502020204030204" pitchFamily="34" charset="0"/>
              </a:rPr>
              <a:t>, merecendo destaque as </a:t>
            </a:r>
            <a:r>
              <a:rPr lang="pt-BR" sz="2000" b="1" dirty="0" smtClean="0">
                <a:latin typeface="Calibri" panose="020F0502020204030204" pitchFamily="34" charset="0"/>
              </a:rPr>
              <a:t>redes sociais digitais</a:t>
            </a:r>
            <a:r>
              <a:rPr lang="pt-BR" sz="2000" dirty="0" smtClean="0">
                <a:latin typeface="Calibri" panose="020F0502020204030204" pitchFamily="34" charset="0"/>
              </a:rPr>
              <a:t>. A Pastoral da Comunicação precisa ser priorizada nos planos de ação da Igreja, em todas as suas instâncias, necessitando de </a:t>
            </a:r>
            <a:r>
              <a:rPr lang="pt-BR" sz="2000" b="1" dirty="0" smtClean="0">
                <a:latin typeface="Calibri" panose="020F0502020204030204" pitchFamily="34" charset="0"/>
              </a:rPr>
              <a:t>planejamento</a:t>
            </a:r>
            <a:r>
              <a:rPr lang="pt-BR" sz="2000" dirty="0" smtClean="0">
                <a:latin typeface="Calibri" panose="020F0502020204030204" pitchFamily="34" charset="0"/>
              </a:rPr>
              <a:t>, </a:t>
            </a:r>
            <a:r>
              <a:rPr lang="pt-BR" sz="2000" b="1" dirty="0" smtClean="0">
                <a:latin typeface="Calibri" panose="020F0502020204030204" pitchFamily="34" charset="0"/>
              </a:rPr>
              <a:t>formação</a:t>
            </a:r>
            <a:r>
              <a:rPr lang="pt-BR" sz="2000" dirty="0" smtClean="0">
                <a:latin typeface="Calibri" panose="020F0502020204030204" pitchFamily="34" charset="0"/>
              </a:rPr>
              <a:t>, </a:t>
            </a:r>
            <a:r>
              <a:rPr lang="pt-BR" sz="2000" b="1" dirty="0" smtClean="0">
                <a:latin typeface="Calibri" panose="020F0502020204030204" pitchFamily="34" charset="0"/>
              </a:rPr>
              <a:t>recursos</a:t>
            </a:r>
            <a:r>
              <a:rPr lang="pt-BR" sz="2000" dirty="0" smtClean="0">
                <a:latin typeface="Calibri" panose="020F0502020204030204" pitchFamily="34" charset="0"/>
              </a:rPr>
              <a:t> tecnológicos e </a:t>
            </a:r>
            <a:r>
              <a:rPr lang="pt-BR" sz="2000" b="1" dirty="0" smtClean="0">
                <a:latin typeface="Calibri" panose="020F0502020204030204" pitchFamily="34" charset="0"/>
              </a:rPr>
              <a:t>pessoal</a:t>
            </a:r>
            <a:r>
              <a:rPr lang="pt-BR" sz="2000" dirty="0" smtClean="0">
                <a:latin typeface="Calibri" panose="020F0502020204030204" pitchFamily="34" charset="0"/>
              </a:rPr>
              <a:t> especializado. (cf. DCIB, 7)</a:t>
            </a:r>
          </a:p>
          <a:p>
            <a:pPr marL="0" algn="just">
              <a:buNone/>
            </a:pPr>
            <a:endParaRPr lang="pt-BR" sz="2000" dirty="0">
              <a:latin typeface="Calibri" panose="020F0502020204030204" pitchFamily="34" charset="0"/>
            </a:endParaRPr>
          </a:p>
          <a:p>
            <a:pPr marL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O </a:t>
            </a:r>
            <a:r>
              <a:rPr lang="pt-BR" sz="2000" i="1" dirty="0" smtClean="0">
                <a:latin typeface="Calibri" panose="020F0502020204030204" pitchFamily="34" charset="0"/>
              </a:rPr>
              <a:t>Diretório</a:t>
            </a:r>
            <a:r>
              <a:rPr lang="pt-BR" sz="2000" dirty="0" smtClean="0">
                <a:latin typeface="Calibri" panose="020F0502020204030204" pitchFamily="34" charset="0"/>
              </a:rPr>
              <a:t> oferece uma </a:t>
            </a:r>
            <a:r>
              <a:rPr lang="pt-BR" sz="2000" b="1" dirty="0" smtClean="0">
                <a:latin typeface="Calibri" panose="020F0502020204030204" pitchFamily="34" charset="0"/>
              </a:rPr>
              <a:t>visão orgânica</a:t>
            </a:r>
            <a:r>
              <a:rPr lang="pt-BR" sz="2000" dirty="0" smtClean="0">
                <a:latin typeface="Calibri" panose="020F0502020204030204" pitchFamily="34" charset="0"/>
              </a:rPr>
              <a:t> de como os processos de comunicação e suas tecnologias se fazem presentes no dia a dia da sociedade contemporânea, também identificada como sociedade da informação e da comunicação. 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Diretório de Comunicação da Igreja no Brasil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738531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pt-BR" sz="2000" dirty="0" smtClean="0">
                <a:latin typeface="Calibri" pitchFamily="34" charset="0"/>
              </a:rPr>
              <a:t>O </a:t>
            </a:r>
            <a:r>
              <a:rPr lang="pt-BR" sz="2000" i="1" dirty="0" smtClean="0">
                <a:latin typeface="Calibri" pitchFamily="34" charset="0"/>
              </a:rPr>
              <a:t>Diretório</a:t>
            </a:r>
            <a:r>
              <a:rPr lang="pt-BR" sz="2000" dirty="0" smtClean="0">
                <a:latin typeface="Calibri" pitchFamily="34" charset="0"/>
              </a:rPr>
              <a:t> lança um </a:t>
            </a:r>
            <a:r>
              <a:rPr lang="pt-BR" sz="2000" b="1" dirty="0" smtClean="0">
                <a:latin typeface="Calibri" pitchFamily="34" charset="0"/>
              </a:rPr>
              <a:t>olhar sobre a Igreja</a:t>
            </a:r>
            <a:r>
              <a:rPr lang="pt-BR" sz="2000" dirty="0" smtClean="0">
                <a:latin typeface="Calibri" pitchFamily="34" charset="0"/>
              </a:rPr>
              <a:t>, instituição complexa em sua estrutura e em suas múltiplas ações, animada por um mesmo e grande ideal, que é a </a:t>
            </a:r>
            <a:r>
              <a:rPr lang="pt-BR" sz="2000" b="1" dirty="0" smtClean="0">
                <a:latin typeface="Calibri" pitchFamily="34" charset="0"/>
              </a:rPr>
              <a:t>mística missionária</a:t>
            </a:r>
            <a:r>
              <a:rPr lang="pt-BR" sz="2000" dirty="0" smtClean="0">
                <a:latin typeface="Calibri" pitchFamily="34" charset="0"/>
              </a:rPr>
              <a:t> da “</a:t>
            </a:r>
            <a:r>
              <a:rPr lang="pt-BR" sz="2000" b="1" dirty="0" smtClean="0">
                <a:latin typeface="Calibri" pitchFamily="34" charset="0"/>
              </a:rPr>
              <a:t>Igreja em saída</a:t>
            </a:r>
            <a:r>
              <a:rPr lang="pt-BR" sz="2000" dirty="0" smtClean="0">
                <a:latin typeface="Calibri" pitchFamily="34" charset="0"/>
              </a:rPr>
              <a:t>”. (cf. DCIB, 8)</a:t>
            </a:r>
          </a:p>
          <a:p>
            <a:pPr marL="0" algn="just">
              <a:buNone/>
            </a:pPr>
            <a:endParaRPr lang="pt-BR" sz="2000" dirty="0">
              <a:latin typeface="Calibri" pitchFamily="34" charset="0"/>
            </a:endParaRPr>
          </a:p>
          <a:p>
            <a:pPr marL="0" algn="just">
              <a:buNone/>
            </a:pPr>
            <a:r>
              <a:rPr lang="pt-BR" sz="2000" dirty="0" smtClean="0">
                <a:latin typeface="Calibri" pitchFamily="34" charset="0"/>
              </a:rPr>
              <a:t>Merecem atenção especial os processos comunicativos que envolvem as crianças e os jovens [...] a importância de se adotarem procedimentos </a:t>
            </a:r>
            <a:r>
              <a:rPr lang="pt-BR" sz="2000" b="1" dirty="0" smtClean="0">
                <a:latin typeface="Calibri" pitchFamily="34" charset="0"/>
              </a:rPr>
              <a:t>educomunicativos</a:t>
            </a:r>
            <a:r>
              <a:rPr lang="pt-BR" sz="2000" dirty="0" smtClean="0">
                <a:latin typeface="Calibri" pitchFamily="34" charset="0"/>
              </a:rPr>
              <a:t> que favoreçam às novas gerações uma aproximação dos meios e recursos da informação a partir de uma perspectiva </a:t>
            </a:r>
            <a:r>
              <a:rPr lang="pt-BR" sz="2000" b="1" dirty="0" smtClean="0">
                <a:latin typeface="Calibri" pitchFamily="34" charset="0"/>
              </a:rPr>
              <a:t>crítica</a:t>
            </a:r>
            <a:r>
              <a:rPr lang="pt-BR" sz="2000" dirty="0" smtClean="0">
                <a:latin typeface="Calibri" pitchFamily="34" charset="0"/>
              </a:rPr>
              <a:t>, construtiva, </a:t>
            </a:r>
            <a:r>
              <a:rPr lang="pt-BR" sz="2000" b="1" dirty="0" smtClean="0">
                <a:latin typeface="Calibri" pitchFamily="34" charset="0"/>
              </a:rPr>
              <a:t>autora</a:t>
            </a:r>
            <a:r>
              <a:rPr lang="pt-BR" sz="2000" dirty="0" smtClean="0">
                <a:latin typeface="Calibri" pitchFamily="34" charset="0"/>
              </a:rPr>
              <a:t>l e </a:t>
            </a:r>
            <a:r>
              <a:rPr lang="pt-BR" sz="2000" b="1" dirty="0" smtClean="0">
                <a:latin typeface="Calibri" pitchFamily="34" charset="0"/>
              </a:rPr>
              <a:t>cristã</a:t>
            </a:r>
            <a:r>
              <a:rPr lang="pt-BR" sz="2000" dirty="0" smtClean="0">
                <a:latin typeface="Calibri" pitchFamily="34" charset="0"/>
              </a:rPr>
              <a:t>. (cf. DCIB, 9)</a:t>
            </a:r>
          </a:p>
          <a:p>
            <a:pPr marL="0" algn="just">
              <a:buNone/>
            </a:pPr>
            <a:r>
              <a:rPr lang="pt-BR" sz="2000" i="1" dirty="0" smtClean="0">
                <a:latin typeface="Calibri" pitchFamily="34" charset="0"/>
              </a:rPr>
              <a:t>O Diretório </a:t>
            </a:r>
            <a:r>
              <a:rPr lang="pt-BR" sz="2000" dirty="0" smtClean="0">
                <a:latin typeface="Calibri" pitchFamily="34" charset="0"/>
              </a:rPr>
              <a:t>entende a Pastoral da Comunicação como um processo </a:t>
            </a:r>
            <a:r>
              <a:rPr lang="pt-BR" sz="2000" b="1" dirty="0" smtClean="0">
                <a:latin typeface="Calibri" pitchFamily="34" charset="0"/>
              </a:rPr>
              <a:t>dinâmico</a:t>
            </a:r>
            <a:r>
              <a:rPr lang="pt-BR" sz="2000" dirty="0" smtClean="0">
                <a:latin typeface="Calibri" pitchFamily="34" charset="0"/>
              </a:rPr>
              <a:t>, </a:t>
            </a:r>
            <a:r>
              <a:rPr lang="pt-BR" sz="2000" b="1" dirty="0" smtClean="0">
                <a:latin typeface="Calibri" pitchFamily="34" charset="0"/>
              </a:rPr>
              <a:t>dialógico</a:t>
            </a:r>
            <a:r>
              <a:rPr lang="pt-BR" sz="2000" dirty="0" smtClean="0">
                <a:latin typeface="Calibri" pitchFamily="34" charset="0"/>
              </a:rPr>
              <a:t>, </a:t>
            </a:r>
            <a:r>
              <a:rPr lang="pt-BR" sz="2000" b="1" dirty="0" smtClean="0">
                <a:latin typeface="Calibri" pitchFamily="34" charset="0"/>
              </a:rPr>
              <a:t>interativo</a:t>
            </a:r>
            <a:r>
              <a:rPr lang="pt-BR" sz="2000" dirty="0" smtClean="0">
                <a:latin typeface="Calibri" pitchFamily="34" charset="0"/>
              </a:rPr>
              <a:t> e multidirecional. Cabe às dioceses e paróquias, assim como às diferentes pastorais apropriarem-se do </a:t>
            </a:r>
            <a:r>
              <a:rPr lang="pt-BR" sz="2000" i="1" dirty="0" smtClean="0">
                <a:latin typeface="Calibri" pitchFamily="34" charset="0"/>
              </a:rPr>
              <a:t>Diretório, </a:t>
            </a:r>
            <a:r>
              <a:rPr lang="pt-BR" sz="2000" dirty="0" smtClean="0">
                <a:latin typeface="Calibri" pitchFamily="34" charset="0"/>
              </a:rPr>
              <a:t>estudá-lo em cada um dos seus capítulos confrontando suas proposições com a realidade local, definindo as modalidades das ações requeridas. (cf. DCIB, 10)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94122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Diretório de Comunicação da Igreja no Brasil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95536" y="260648"/>
            <a:ext cx="8229600" cy="9941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Diretório de Comunicação da Igreja no Brasil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400" b="1" dirty="0" smtClean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908720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 smtClean="0"/>
              <a:t>Introdução</a:t>
            </a:r>
          </a:p>
          <a:p>
            <a:r>
              <a:rPr lang="pt-BR" sz="2500" b="1" dirty="0" smtClean="0"/>
              <a:t>CAPÍTULO 1: </a:t>
            </a:r>
            <a:r>
              <a:rPr lang="pt-BR" sz="2500" b="1" dirty="0" smtClean="0"/>
              <a:t> Comunicação </a:t>
            </a:r>
            <a:r>
              <a:rPr lang="pt-BR" sz="2500" b="1" dirty="0" smtClean="0"/>
              <a:t>e Igreja no mundo em mudanças </a:t>
            </a:r>
            <a:endParaRPr lang="pt-BR" sz="2500" b="1" dirty="0" smtClean="0"/>
          </a:p>
          <a:p>
            <a:r>
              <a:rPr lang="pt-BR" sz="2500" b="1" dirty="0" smtClean="0"/>
              <a:t>CAPÍTULO 2: </a:t>
            </a:r>
            <a:r>
              <a:rPr lang="pt-BR" sz="2500" b="1" dirty="0" smtClean="0"/>
              <a:t>Teologia </a:t>
            </a:r>
            <a:r>
              <a:rPr lang="pt-BR" sz="2500" b="1" dirty="0" smtClean="0"/>
              <a:t>da comunicação </a:t>
            </a:r>
            <a:endParaRPr lang="pt-BR" sz="2500" b="1" dirty="0" smtClean="0"/>
          </a:p>
          <a:p>
            <a:r>
              <a:rPr lang="pt-BR" sz="2500" b="1" dirty="0" smtClean="0"/>
              <a:t>CAPÍTULO 3: </a:t>
            </a:r>
            <a:r>
              <a:rPr lang="pt-BR" sz="2500" b="1" dirty="0" smtClean="0"/>
              <a:t> Comunicação </a:t>
            </a:r>
            <a:r>
              <a:rPr lang="pt-BR" sz="2500" b="1" dirty="0" smtClean="0"/>
              <a:t>e vivência da fé </a:t>
            </a:r>
            <a:endParaRPr lang="pt-BR" sz="2500" b="1" dirty="0" smtClean="0"/>
          </a:p>
          <a:p>
            <a:r>
              <a:rPr lang="pt-BR" sz="2500" b="1" dirty="0" smtClean="0"/>
              <a:t>CAPÍTULO 4: </a:t>
            </a:r>
            <a:r>
              <a:rPr lang="pt-BR" sz="2500" b="1" dirty="0" smtClean="0"/>
              <a:t> Ética </a:t>
            </a:r>
            <a:r>
              <a:rPr lang="pt-BR" sz="2500" b="1" dirty="0" smtClean="0"/>
              <a:t>e comunicação </a:t>
            </a:r>
            <a:endParaRPr lang="pt-BR" sz="2500" b="1" dirty="0" smtClean="0"/>
          </a:p>
          <a:p>
            <a:r>
              <a:rPr lang="pt-BR" sz="2500" b="1" dirty="0" smtClean="0"/>
              <a:t>CAPÍTULO 5: </a:t>
            </a:r>
            <a:r>
              <a:rPr lang="pt-BR" sz="2500" b="1" dirty="0" smtClean="0"/>
              <a:t>O </a:t>
            </a:r>
            <a:r>
              <a:rPr lang="pt-BR" sz="2500" b="1" dirty="0" smtClean="0"/>
              <a:t>protagonismo dos leigos na comunicação evangelizadora </a:t>
            </a:r>
            <a:endParaRPr lang="pt-BR" sz="2500" b="1" dirty="0" smtClean="0"/>
          </a:p>
          <a:p>
            <a:r>
              <a:rPr lang="pt-BR" sz="2500" b="1" dirty="0" smtClean="0"/>
              <a:t>CAPÍTULO 6: </a:t>
            </a:r>
            <a:r>
              <a:rPr lang="pt-BR" sz="2500" b="1" dirty="0" smtClean="0"/>
              <a:t> A </a:t>
            </a:r>
            <a:r>
              <a:rPr lang="pt-BR" sz="2500" b="1" dirty="0" smtClean="0"/>
              <a:t>Igreja e a mídia </a:t>
            </a:r>
            <a:endParaRPr lang="pt-BR" sz="2500" b="1" dirty="0" smtClean="0"/>
          </a:p>
          <a:p>
            <a:r>
              <a:rPr lang="pt-BR" sz="2500" b="1" dirty="0" smtClean="0"/>
              <a:t>CAPÍTULO 7: </a:t>
            </a:r>
            <a:r>
              <a:rPr lang="pt-BR" sz="2500" b="1" dirty="0" smtClean="0"/>
              <a:t> Igreja </a:t>
            </a:r>
            <a:r>
              <a:rPr lang="pt-BR" sz="2500" b="1" dirty="0" smtClean="0"/>
              <a:t>e mídias digitais </a:t>
            </a:r>
            <a:endParaRPr lang="pt-BR" sz="2500" b="1" dirty="0" smtClean="0"/>
          </a:p>
          <a:p>
            <a:r>
              <a:rPr lang="pt-BR" sz="2500" b="1" dirty="0" smtClean="0"/>
              <a:t>CAPÍTULO 8: </a:t>
            </a:r>
            <a:r>
              <a:rPr lang="pt-BR" sz="2500" b="1" dirty="0" smtClean="0"/>
              <a:t> Políticas </a:t>
            </a:r>
            <a:r>
              <a:rPr lang="pt-BR" sz="2500" b="1" dirty="0" smtClean="0"/>
              <a:t>de comunicação </a:t>
            </a:r>
            <a:endParaRPr lang="pt-BR" sz="2500" b="1" dirty="0" smtClean="0"/>
          </a:p>
          <a:p>
            <a:r>
              <a:rPr lang="pt-BR" sz="2500" b="1" dirty="0" smtClean="0"/>
              <a:t>CAPÍTULO 9: </a:t>
            </a:r>
            <a:r>
              <a:rPr lang="pt-BR" sz="2500" b="1" dirty="0" smtClean="0"/>
              <a:t> Educar </a:t>
            </a:r>
            <a:r>
              <a:rPr lang="pt-BR" sz="2500" b="1" dirty="0" smtClean="0"/>
              <a:t>para a comunicação </a:t>
            </a:r>
            <a:endParaRPr lang="pt-BR" sz="2500" b="1" dirty="0" smtClean="0"/>
          </a:p>
          <a:p>
            <a:r>
              <a:rPr lang="pt-BR" sz="2500" b="1" dirty="0" smtClean="0"/>
              <a:t>CAPÍTULO 10: </a:t>
            </a:r>
            <a:r>
              <a:rPr lang="pt-BR" sz="2500" b="1" dirty="0" smtClean="0"/>
              <a:t> Comunicação </a:t>
            </a:r>
            <a:r>
              <a:rPr lang="pt-BR" sz="2500" b="1" dirty="0" smtClean="0"/>
              <a:t>na Igreja: a atuação da </a:t>
            </a:r>
            <a:r>
              <a:rPr lang="pt-BR" sz="2500" b="1" dirty="0" err="1" smtClean="0"/>
              <a:t>Pascom</a:t>
            </a:r>
            <a:r>
              <a:rPr lang="pt-BR" sz="2500" b="1" dirty="0" smtClean="0"/>
              <a:t> </a:t>
            </a:r>
            <a:endParaRPr lang="pt-BR" sz="2500" b="1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endParaRPr lang="pt-BR" sz="20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sz="2000" b="1" dirty="0" smtClean="0">
                <a:latin typeface="Calibri" panose="020F0502020204030204" pitchFamily="34" charset="0"/>
              </a:rPr>
              <a:t>Capítulo I</a:t>
            </a:r>
          </a:p>
          <a:p>
            <a:pPr algn="ctr">
              <a:buNone/>
            </a:pPr>
            <a:endParaRPr lang="pt-BR" sz="2000" b="1" dirty="0" smtClean="0">
              <a:latin typeface="Calibri" panose="020F0502020204030204" pitchFamily="34" charset="0"/>
            </a:endParaRPr>
          </a:p>
          <a:p>
            <a:pPr algn="ctr">
              <a:buNone/>
            </a:pPr>
            <a:r>
              <a:rPr lang="pt-BR" sz="2000" b="1" dirty="0" smtClean="0">
                <a:latin typeface="Calibri" panose="020F0502020204030204" pitchFamily="34" charset="0"/>
              </a:rPr>
              <a:t>Comunicação e Igreja no mundo em mudanças</a:t>
            </a:r>
          </a:p>
          <a:p>
            <a:pPr algn="ctr">
              <a:buNone/>
            </a:pPr>
            <a:endParaRPr lang="pt-BR" sz="2000" b="1" dirty="0">
              <a:latin typeface="Calibri" panose="020F0502020204030204" pitchFamily="34" charset="0"/>
            </a:endParaRPr>
          </a:p>
          <a:p>
            <a:pPr marL="0" algn="just">
              <a:buNone/>
            </a:pPr>
            <a:r>
              <a:rPr lang="pt-BR" sz="2000" b="1" dirty="0" smtClean="0">
                <a:latin typeface="Calibri" panose="020F0502020204030204" pitchFamily="34" charset="0"/>
              </a:rPr>
              <a:t>Compreender</a:t>
            </a:r>
            <a:r>
              <a:rPr lang="pt-BR" sz="2000" dirty="0" smtClean="0">
                <a:latin typeface="Calibri" panose="020F0502020204030204" pitchFamily="34" charset="0"/>
              </a:rPr>
              <a:t> as </a:t>
            </a:r>
            <a:r>
              <a:rPr lang="pt-BR" sz="2000" b="1" dirty="0" smtClean="0">
                <a:latin typeface="Calibri" panose="020F0502020204030204" pitchFamily="34" charset="0"/>
              </a:rPr>
              <a:t>pessoas</a:t>
            </a:r>
            <a:r>
              <a:rPr lang="pt-BR" sz="2000" dirty="0" smtClean="0">
                <a:latin typeface="Calibri" panose="020F0502020204030204" pitchFamily="34" charset="0"/>
              </a:rPr>
              <a:t> e a sociedade na qual se vive e se atua é condição essencial para o êxito de toda ação evangelizadora. Entender “o mundo de hoje, sujeito a rápidas </a:t>
            </a:r>
            <a:r>
              <a:rPr lang="pt-BR" sz="2000" b="1" dirty="0" smtClean="0">
                <a:latin typeface="Calibri" panose="020F0502020204030204" pitchFamily="34" charset="0"/>
              </a:rPr>
              <a:t>mudanças</a:t>
            </a:r>
            <a:r>
              <a:rPr lang="pt-BR" sz="2000" dirty="0" smtClean="0">
                <a:latin typeface="Calibri" panose="020F0502020204030204" pitchFamily="34" charset="0"/>
              </a:rPr>
              <a:t> e agitado por questões de grande relevância para a vida da fé” (Bento XVI), relacionadas com as novas práticas </a:t>
            </a:r>
            <a:r>
              <a:rPr lang="pt-BR" sz="2000" b="1" dirty="0" smtClean="0">
                <a:latin typeface="Calibri" panose="020F0502020204030204" pitchFamily="34" charset="0"/>
              </a:rPr>
              <a:t>socioculturais</a:t>
            </a:r>
            <a:r>
              <a:rPr lang="pt-BR" sz="2000" dirty="0" smtClean="0">
                <a:latin typeface="Calibri" panose="020F0502020204030204" pitchFamily="34" charset="0"/>
              </a:rPr>
              <a:t> e os </a:t>
            </a:r>
            <a:r>
              <a:rPr lang="pt-BR" sz="2000" b="1" dirty="0" smtClean="0">
                <a:latin typeface="Calibri" panose="020F0502020204030204" pitchFamily="34" charset="0"/>
              </a:rPr>
              <a:t>avanços tecnológicos</a:t>
            </a:r>
            <a:r>
              <a:rPr lang="pt-BR" sz="2000" dirty="0" smtClean="0">
                <a:latin typeface="Calibri" panose="020F0502020204030204" pitchFamily="34" charset="0"/>
              </a:rPr>
              <a:t> em torno da informação, da comunicação e do fenômeno midiático. Perceber a comunicação para além  dos meios e dos aparatos de informação, reafirmando o ser humano como um ser de relação e comunhão, parte de uma comunidade (cf. DCIB,11)</a:t>
            </a:r>
            <a:endParaRPr lang="pt-BR" sz="2400" dirty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Diretório de Comunicação da Igreja no Brasil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buNone/>
            </a:pPr>
            <a:r>
              <a:rPr lang="pt-BR" sz="2000" b="1" dirty="0" smtClean="0">
                <a:latin typeface="Calibri" panose="020F0502020204030204" pitchFamily="34" charset="0"/>
              </a:rPr>
              <a:t>Comunicação</a:t>
            </a:r>
            <a:r>
              <a:rPr lang="pt-BR" sz="2000" dirty="0" smtClean="0">
                <a:latin typeface="Calibri" panose="020F0502020204030204" pitchFamily="34" charset="0"/>
              </a:rPr>
              <a:t> diz respeito aos processos de </a:t>
            </a:r>
            <a:r>
              <a:rPr lang="pt-BR" sz="2000" b="1" dirty="0" smtClean="0">
                <a:latin typeface="Calibri" panose="020F0502020204030204" pitchFamily="34" charset="0"/>
              </a:rPr>
              <a:t>construção simbólica </a:t>
            </a:r>
            <a:r>
              <a:rPr lang="pt-BR" sz="2000" dirty="0" smtClean="0">
                <a:latin typeface="Calibri" panose="020F0502020204030204" pitchFamily="34" charset="0"/>
              </a:rPr>
              <a:t>que possibilitam a interação pessoal e a organização social. Não se trata de mera transmissão de mensagens, mas da </a:t>
            </a:r>
            <a:r>
              <a:rPr lang="pt-BR" sz="2000" b="1" dirty="0" smtClean="0">
                <a:latin typeface="Calibri" panose="020F0502020204030204" pitchFamily="34" charset="0"/>
              </a:rPr>
              <a:t>ressignificação </a:t>
            </a:r>
            <a:r>
              <a:rPr lang="pt-BR" sz="2000" dirty="0" smtClean="0">
                <a:latin typeface="Calibri" panose="020F0502020204030204" pitchFamily="34" charset="0"/>
              </a:rPr>
              <a:t>constante do mundo. Comunicando-se as pessoas interagem com a realidade e, a partir dela, dialogam com o mundo que as cerca, por meio de todas as linguagens e tecnologias que se aperfeiçoam a cada dia.</a:t>
            </a:r>
          </a:p>
          <a:p>
            <a:pPr marL="0" algn="just">
              <a:buNone/>
            </a:pPr>
            <a:endParaRPr lang="pt-BR" sz="2000" dirty="0">
              <a:latin typeface="Calibri" panose="020F0502020204030204" pitchFamily="34" charset="0"/>
            </a:endParaRPr>
          </a:p>
          <a:p>
            <a:pPr marL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As </a:t>
            </a:r>
            <a:r>
              <a:rPr lang="pt-BR" sz="2000" b="1" dirty="0" smtClean="0">
                <a:latin typeface="Calibri" panose="020F0502020204030204" pitchFamily="34" charset="0"/>
              </a:rPr>
              <a:t>ações comunicativas </a:t>
            </a:r>
            <a:r>
              <a:rPr lang="pt-BR" sz="2000" dirty="0" smtClean="0">
                <a:latin typeface="Calibri" panose="020F0502020204030204" pitchFamily="34" charset="0"/>
              </a:rPr>
              <a:t>permeiam todo o tecido social em suas interações na família, no trabalho, no lazer, na comunidade, na escola, na Igreja, permitindo ao ser humano sua </a:t>
            </a:r>
            <a:r>
              <a:rPr lang="pt-BR" sz="2000" b="1" dirty="0" smtClean="0">
                <a:latin typeface="Calibri" panose="020F0502020204030204" pitchFamily="34" charset="0"/>
              </a:rPr>
              <a:t>afirmação como pessoa</a:t>
            </a:r>
            <a:r>
              <a:rPr lang="pt-BR" sz="2000" dirty="0" smtClean="0">
                <a:latin typeface="Calibri" panose="020F0502020204030204" pitchFamily="34" charset="0"/>
              </a:rPr>
              <a:t> ativa em uma sociedade em mudanças. (cf. DCIB, 12)</a:t>
            </a:r>
          </a:p>
          <a:p>
            <a:pPr marL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Comunicação é a ação que favorece a </a:t>
            </a:r>
            <a:r>
              <a:rPr lang="pt-BR" sz="2000" b="1" dirty="0" smtClean="0">
                <a:latin typeface="Calibri" panose="020F0502020204030204" pitchFamily="34" charset="0"/>
              </a:rPr>
              <a:t>partilha</a:t>
            </a:r>
            <a:r>
              <a:rPr lang="pt-BR" sz="2000" dirty="0" smtClean="0">
                <a:latin typeface="Calibri" panose="020F0502020204030204" pitchFamily="34" charset="0"/>
              </a:rPr>
              <a:t> de um dom ou dever recíproco entre os membros de uma sociedade.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Diretório de Comunicação da Igreja no Brasil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A comunicação tem como objetivo criar </a:t>
            </a:r>
            <a:r>
              <a:rPr lang="pt-BR" sz="2000" b="1" dirty="0" smtClean="0">
                <a:latin typeface="Calibri" panose="020F0502020204030204" pitchFamily="34" charset="0"/>
              </a:rPr>
              <a:t>comunhão</a:t>
            </a:r>
            <a:r>
              <a:rPr lang="pt-BR" sz="2000" dirty="0" smtClean="0">
                <a:latin typeface="Calibri" panose="020F0502020204030204" pitchFamily="34" charset="0"/>
              </a:rPr>
              <a:t>, estabelecer vínculos de relações, promover o bem comum, o serviço e o diálogo na comunidade. Não se comunicam apenas ideias e informações, mas “em última instância a </a:t>
            </a:r>
            <a:r>
              <a:rPr lang="pt-BR" sz="2000" b="1" dirty="0" smtClean="0">
                <a:latin typeface="Calibri" panose="020F0502020204030204" pitchFamily="34" charset="0"/>
              </a:rPr>
              <a:t>pessoa comunica-se</a:t>
            </a:r>
            <a:r>
              <a:rPr lang="pt-BR" sz="2000" dirty="0" smtClean="0">
                <a:latin typeface="Calibri" panose="020F0502020204030204" pitchFamily="34" charset="0"/>
              </a:rPr>
              <a:t> a si mesma”. (Bento XVI) Sem essa ação, não há nem comunhão nem comunidade. ( cf. DCIB, 13)</a:t>
            </a:r>
          </a:p>
          <a:p>
            <a:pPr marL="0" algn="just">
              <a:buNone/>
            </a:pPr>
            <a:endParaRPr lang="pt-BR" sz="2000" dirty="0">
              <a:latin typeface="Calibri" panose="020F0502020204030204" pitchFamily="34" charset="0"/>
            </a:endParaRPr>
          </a:p>
          <a:p>
            <a:pPr marL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Do ponto de vista cristão, a </a:t>
            </a:r>
            <a:r>
              <a:rPr lang="pt-BR" sz="2000" b="1" dirty="0" smtClean="0">
                <a:latin typeface="Calibri" panose="020F0502020204030204" pitchFamily="34" charset="0"/>
              </a:rPr>
              <a:t>comunicação </a:t>
            </a:r>
            <a:r>
              <a:rPr lang="pt-BR" sz="2000" dirty="0" smtClean="0">
                <a:latin typeface="Calibri" panose="020F0502020204030204" pitchFamily="34" charset="0"/>
              </a:rPr>
              <a:t>é autêntica quando é </a:t>
            </a:r>
            <a:r>
              <a:rPr lang="pt-BR" sz="2000" b="1" dirty="0" smtClean="0">
                <a:latin typeface="Calibri" panose="020F0502020204030204" pitchFamily="34" charset="0"/>
              </a:rPr>
              <a:t>encarnada</a:t>
            </a:r>
            <a:r>
              <a:rPr lang="pt-BR" sz="2000" dirty="0" smtClean="0">
                <a:latin typeface="Calibri" panose="020F0502020204030204" pitchFamily="34" charset="0"/>
              </a:rPr>
              <a:t> na realidade humana e </a:t>
            </a:r>
            <a:r>
              <a:rPr lang="pt-BR" sz="2000" b="1" dirty="0" smtClean="0">
                <a:latin typeface="Calibri" panose="020F0502020204030204" pitchFamily="34" charset="0"/>
              </a:rPr>
              <a:t>constrói proximidade </a:t>
            </a:r>
            <a:r>
              <a:rPr lang="pt-BR" sz="2000" dirty="0" smtClean="0">
                <a:latin typeface="Calibri" panose="020F0502020204030204" pitchFamily="34" charset="0"/>
              </a:rPr>
              <a:t>com o outro. [...] Do encontro, nasce o anúncio. E o </a:t>
            </a:r>
            <a:r>
              <a:rPr lang="pt-BR" sz="2000" b="1" dirty="0" smtClean="0">
                <a:latin typeface="Calibri" panose="020F0502020204030204" pitchFamily="34" charset="0"/>
              </a:rPr>
              <a:t>anúncio fundamental </a:t>
            </a:r>
            <a:r>
              <a:rPr lang="pt-BR" sz="2000" dirty="0" smtClean="0">
                <a:latin typeface="Calibri" panose="020F0502020204030204" pitchFamily="34" charset="0"/>
              </a:rPr>
              <a:t>é “o amor pessoal de Deus que se fez homem, entregou-se a si mesmo por nós e, vivo, oferece a sua salvação e a sua amizade. (Evangelli Gaudium, 87) É o anuncio que se partilha com humildade e </a:t>
            </a:r>
            <a:r>
              <a:rPr lang="pt-BR" sz="2000" b="1" dirty="0" smtClean="0">
                <a:latin typeface="Calibri" panose="020F0502020204030204" pitchFamily="34" charset="0"/>
              </a:rPr>
              <a:t>testemunho</a:t>
            </a:r>
            <a:r>
              <a:rPr lang="pt-BR" sz="2000" dirty="0" smtClean="0">
                <a:latin typeface="Calibri" panose="020F0502020204030204" pitchFamily="34" charset="0"/>
              </a:rPr>
              <a:t>. (DCIB, 14)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Diretório de Comunicação da Igreja no Brasil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algn="just">
              <a:buNone/>
            </a:pPr>
            <a:r>
              <a:rPr lang="pt-BR" sz="2000" b="1" dirty="0" smtClean="0">
                <a:latin typeface="Calibri" panose="020F0502020204030204" pitchFamily="34" charset="0"/>
              </a:rPr>
              <a:t>O exercício prático</a:t>
            </a:r>
            <a:r>
              <a:rPr lang="pt-BR" sz="2000" dirty="0" smtClean="0">
                <a:latin typeface="Calibri" panose="020F0502020204030204" pitchFamily="34" charset="0"/>
              </a:rPr>
              <a:t> da comunicação está </a:t>
            </a:r>
            <a:r>
              <a:rPr lang="pt-BR" sz="2000" b="1" dirty="0" smtClean="0">
                <a:latin typeface="Calibri" panose="020F0502020204030204" pitchFamily="34" charset="0"/>
              </a:rPr>
              <a:t>condicionado</a:t>
            </a:r>
            <a:r>
              <a:rPr lang="pt-BR" sz="2000" dirty="0" smtClean="0">
                <a:latin typeface="Calibri" panose="020F0502020204030204" pitchFamily="34" charset="0"/>
              </a:rPr>
              <a:t> a muitas </a:t>
            </a:r>
            <a:r>
              <a:rPr lang="pt-BR" sz="2000" b="1" dirty="0" smtClean="0">
                <a:latin typeface="Calibri" panose="020F0502020204030204" pitchFamily="34" charset="0"/>
              </a:rPr>
              <a:t>circunstâncias</a:t>
            </a:r>
            <a:r>
              <a:rPr lang="pt-BR" sz="2000" dirty="0" smtClean="0">
                <a:latin typeface="Calibri" panose="020F0502020204030204" pitchFamily="34" charset="0"/>
              </a:rPr>
              <a:t> </a:t>
            </a:r>
            <a:r>
              <a:rPr lang="pt-BR" sz="2000" b="1" dirty="0" smtClean="0">
                <a:latin typeface="Calibri" panose="020F0502020204030204" pitchFamily="34" charset="0"/>
              </a:rPr>
              <a:t>limitadoras</a:t>
            </a:r>
            <a:r>
              <a:rPr lang="pt-BR" sz="2000" dirty="0" smtClean="0">
                <a:latin typeface="Calibri" panose="020F0502020204030204" pitchFamily="34" charset="0"/>
              </a:rPr>
              <a:t>, como analfabetismo, o domínio de grupos sobre outros, a interveniência de políticas públicas ou empresarias de controle sobre a produção e a difusão de informações e o desconhecimento, por parte dos próprios indivíduos, de seus direitos nesse campo. (cf. DCIB, 15)</a:t>
            </a:r>
          </a:p>
          <a:p>
            <a:pPr marL="0" algn="just">
              <a:buNone/>
            </a:pPr>
            <a:endParaRPr lang="pt-BR" sz="2000" dirty="0">
              <a:latin typeface="Calibri" panose="020F0502020204030204" pitchFamily="34" charset="0"/>
            </a:endParaRPr>
          </a:p>
          <a:p>
            <a:pPr marL="0" algn="just">
              <a:buNone/>
            </a:pPr>
            <a:r>
              <a:rPr lang="pt-BR" sz="2000" dirty="0" smtClean="0">
                <a:latin typeface="Calibri" panose="020F0502020204030204" pitchFamily="34" charset="0"/>
              </a:rPr>
              <a:t>A sociedade atual deve ser entendida a partir dos </a:t>
            </a:r>
            <a:r>
              <a:rPr lang="pt-BR" sz="2000" b="1" dirty="0" smtClean="0">
                <a:latin typeface="Calibri" panose="020F0502020204030204" pitchFamily="34" charset="0"/>
              </a:rPr>
              <a:t>processos de comunicação centrados na pessoa </a:t>
            </a:r>
            <a:r>
              <a:rPr lang="pt-BR" sz="2000" dirty="0" smtClean="0">
                <a:latin typeface="Calibri" panose="020F0502020204030204" pitchFamily="34" charset="0"/>
              </a:rPr>
              <a:t>e nas relações entre ela, a sociedade e o mundo. [...] “A nossa época é um tempo de </a:t>
            </a:r>
            <a:r>
              <a:rPr lang="pt-BR" sz="2000" b="1" dirty="0" smtClean="0">
                <a:latin typeface="Calibri" panose="020F0502020204030204" pitchFamily="34" charset="0"/>
              </a:rPr>
              <a:t>comunicação global</a:t>
            </a:r>
            <a:r>
              <a:rPr lang="pt-BR" sz="2000" dirty="0" smtClean="0">
                <a:latin typeface="Calibri" panose="020F0502020204030204" pitchFamily="34" charset="0"/>
              </a:rPr>
              <a:t>, em que muitos momentos da existência humana se desenrolam através de </a:t>
            </a:r>
            <a:r>
              <a:rPr lang="pt-BR" sz="2000" b="1" dirty="0" smtClean="0">
                <a:latin typeface="Calibri" panose="020F0502020204030204" pitchFamily="34" charset="0"/>
              </a:rPr>
              <a:t>processos midiáticos</a:t>
            </a:r>
            <a:r>
              <a:rPr lang="pt-BR" sz="2000" dirty="0" smtClean="0">
                <a:latin typeface="Calibri" panose="020F0502020204030204" pitchFamily="34" charset="0"/>
              </a:rPr>
              <a:t>”. (João Paulo II in </a:t>
            </a:r>
            <a:r>
              <a:rPr lang="pt-BR" sz="2000" i="1" dirty="0" smtClean="0">
                <a:latin typeface="Calibri" panose="020F0502020204030204" pitchFamily="34" charset="0"/>
              </a:rPr>
              <a:t>Rápido desenvolvimento</a:t>
            </a:r>
            <a:r>
              <a:rPr lang="pt-BR" sz="2000" dirty="0" smtClean="0">
                <a:latin typeface="Calibri" panose="020F0502020204030204" pitchFamily="34" charset="0"/>
              </a:rPr>
              <a:t>, n. 3) Surgem </a:t>
            </a:r>
            <a:r>
              <a:rPr lang="pt-BR" sz="2000" b="1" dirty="0" smtClean="0">
                <a:latin typeface="Calibri" panose="020F0502020204030204" pitchFamily="34" charset="0"/>
              </a:rPr>
              <a:t>novos ambientes</a:t>
            </a:r>
            <a:r>
              <a:rPr lang="pt-BR" sz="2000" dirty="0" smtClean="0">
                <a:latin typeface="Calibri" panose="020F0502020204030204" pitchFamily="34" charset="0"/>
              </a:rPr>
              <a:t> de interação social, que possibilitam a homens e mulheres desenvolver </a:t>
            </a:r>
            <a:r>
              <a:rPr lang="pt-BR" sz="2000" b="1" dirty="0" smtClean="0">
                <a:latin typeface="Calibri" panose="020F0502020204030204" pitchFamily="34" charset="0"/>
              </a:rPr>
              <a:t>novos</a:t>
            </a:r>
            <a:r>
              <a:rPr lang="pt-BR" sz="2000" dirty="0" smtClean="0">
                <a:latin typeface="Calibri" panose="020F0502020204030204" pitchFamily="34" charset="0"/>
              </a:rPr>
              <a:t> </a:t>
            </a:r>
            <a:r>
              <a:rPr lang="pt-BR" sz="2000" b="1" dirty="0" smtClean="0">
                <a:latin typeface="Calibri" panose="020F0502020204030204" pitchFamily="34" charset="0"/>
              </a:rPr>
              <a:t>modos </a:t>
            </a:r>
            <a:r>
              <a:rPr lang="pt-BR" sz="2000" dirty="0" smtClean="0">
                <a:latin typeface="Calibri" panose="020F0502020204030204" pitchFamily="34" charset="0"/>
              </a:rPr>
              <a:t>de ser pessoa, de estar em sociedade, de ser comunidade e de viver a fé. (cf. DCIB, 16)  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Diretório de Comunicação da Igreja no Brasil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1733</TotalTime>
  <Words>2781</Words>
  <Application>Microsoft Office PowerPoint</Application>
  <PresentationFormat>Apresentação na tela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Concurso</vt:lpstr>
      <vt:lpstr>Slide 1</vt:lpstr>
      <vt:lpstr>Diretório de Comunicação da Igreja no Brasil</vt:lpstr>
      <vt:lpstr>Diretório de Comunicação da Igreja no Brasil</vt:lpstr>
      <vt:lpstr>Diretório de Comunicação da Igreja no Brasil</vt:lpstr>
      <vt:lpstr>Slide 5</vt:lpstr>
      <vt:lpstr>Diretório de Comunicação da Igreja no Brasil</vt:lpstr>
      <vt:lpstr>Diretório de Comunicação da Igreja no Brasil</vt:lpstr>
      <vt:lpstr>Diretório de Comunicação da Igreja no Brasil</vt:lpstr>
      <vt:lpstr>Diretório de Comunicação da Igreja no Brasil</vt:lpstr>
      <vt:lpstr>Diretório de Comunicação da Igreja no Brasil</vt:lpstr>
      <vt:lpstr>Diretório de Comunicação da Igreja no Brasil</vt:lpstr>
      <vt:lpstr>Diretório de Comunicação da Igreja no Brasil</vt:lpstr>
      <vt:lpstr>Diretório de Comunicação da Igreja no Brasil</vt:lpstr>
      <vt:lpstr>Diretório de Comunicação da Igreja no Brasil</vt:lpstr>
      <vt:lpstr>Diretório de Comunicação da Igreja no Brasil</vt:lpstr>
      <vt:lpstr>Diretório de Comunicação da Igreja no Brasil</vt:lpstr>
      <vt:lpstr>Diretório de Comunicação da Igreja no Brasil</vt:lpstr>
      <vt:lpstr>Diretório de Comunicação da Igreja no Brasil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VIM PARA SERVIR</dc:title>
  <dc:creator>Manoel</dc:creator>
  <cp:lastModifiedBy>Família</cp:lastModifiedBy>
  <cp:revision>194</cp:revision>
  <dcterms:created xsi:type="dcterms:W3CDTF">2014-12-06T22:14:54Z</dcterms:created>
  <dcterms:modified xsi:type="dcterms:W3CDTF">2017-09-10T21:47:12Z</dcterms:modified>
</cp:coreProperties>
</file>